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4" r:id="rId2"/>
  </p:sldMasterIdLst>
  <p:notesMasterIdLst>
    <p:notesMasterId r:id="rId28"/>
  </p:notesMasterIdLst>
  <p:handoutMasterIdLst>
    <p:handoutMasterId r:id="rId29"/>
  </p:handoutMasterIdLst>
  <p:sldIdLst>
    <p:sldId id="256" r:id="rId3"/>
    <p:sldId id="324" r:id="rId4"/>
    <p:sldId id="325" r:id="rId5"/>
    <p:sldId id="327" r:id="rId6"/>
    <p:sldId id="328" r:id="rId7"/>
    <p:sldId id="329" r:id="rId8"/>
    <p:sldId id="348" r:id="rId9"/>
    <p:sldId id="330" r:id="rId10"/>
    <p:sldId id="331" r:id="rId11"/>
    <p:sldId id="332" r:id="rId12"/>
    <p:sldId id="333" r:id="rId13"/>
    <p:sldId id="334" r:id="rId14"/>
    <p:sldId id="335" r:id="rId15"/>
    <p:sldId id="340" r:id="rId16"/>
    <p:sldId id="347" r:id="rId17"/>
    <p:sldId id="336" r:id="rId18"/>
    <p:sldId id="337" r:id="rId19"/>
    <p:sldId id="338" r:id="rId20"/>
    <p:sldId id="339" r:id="rId21"/>
    <p:sldId id="343" r:id="rId22"/>
    <p:sldId id="341" r:id="rId23"/>
    <p:sldId id="345" r:id="rId24"/>
    <p:sldId id="349" r:id="rId25"/>
    <p:sldId id="350" r:id="rId26"/>
    <p:sldId id="35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F1E"/>
    <a:srgbClr val="000000"/>
    <a:srgbClr val="E46F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6"/>
    <p:restoredTop sz="94660"/>
  </p:normalViewPr>
  <p:slideViewPr>
    <p:cSldViewPr snapToGrid="0" snapToObjects="1">
      <p:cViewPr varScale="1">
        <p:scale>
          <a:sx n="81" d="100"/>
          <a:sy n="81" d="100"/>
        </p:scale>
        <p:origin x="1589" y="62"/>
      </p:cViewPr>
      <p:guideLst/>
    </p:cSldViewPr>
  </p:slideViewPr>
  <p:notesTextViewPr>
    <p:cViewPr>
      <p:scale>
        <a:sx n="1" d="1"/>
        <a:sy n="1" d="1"/>
      </p:scale>
      <p:origin x="0" y="0"/>
    </p:cViewPr>
  </p:notesTextViewPr>
  <p:notesViewPr>
    <p:cSldViewPr snapToGrid="0" snapToObjects="1">
      <p:cViewPr>
        <p:scale>
          <a:sx n="48" d="100"/>
          <a:sy n="48" d="100"/>
        </p:scale>
        <p:origin x="138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EBA42C-448A-E943-8B8F-AF431D76F7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BF854D-78E9-724A-B1DE-0521E138A3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70F0D2-2430-074D-841C-A2ED450BCC13}" type="datetimeFigureOut">
              <a:rPr lang="en-US" smtClean="0"/>
              <a:t>3/23/2021</a:t>
            </a:fld>
            <a:endParaRPr lang="en-US"/>
          </a:p>
        </p:txBody>
      </p:sp>
      <p:sp>
        <p:nvSpPr>
          <p:cNvPr id="4" name="Footer Placeholder 3">
            <a:extLst>
              <a:ext uri="{FF2B5EF4-FFF2-40B4-BE49-F238E27FC236}">
                <a16:creationId xmlns:a16="http://schemas.microsoft.com/office/drawing/2014/main" id="{EFE6D61A-B18D-2C42-B53D-6899E4B4C7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7DB3AA-F971-A442-A681-8B14D4562D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BA247E-719C-1548-9F84-9D8BD644D2DF}" type="slidenum">
              <a:rPr lang="en-US" smtClean="0"/>
              <a:t>‹#›</a:t>
            </a:fld>
            <a:endParaRPr lang="en-US"/>
          </a:p>
        </p:txBody>
      </p:sp>
    </p:spTree>
    <p:extLst>
      <p:ext uri="{BB962C8B-B14F-4D97-AF65-F5344CB8AC3E}">
        <p14:creationId xmlns:p14="http://schemas.microsoft.com/office/powerpoint/2010/main" val="524752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0589B61-DD40-1C44-B6D8-A24C3BBD90FA}" type="datetimeFigureOut">
              <a:rPr lang="en-US" smtClean="0"/>
              <a:t>3/23/2021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A4C21-0301-354C-9438-CD4391620A34}" type="slidenum">
              <a:rPr lang="en-US" smtClean="0"/>
              <a:t>‹#›</a:t>
            </a:fld>
            <a:endParaRPr lang="en-US"/>
          </a:p>
        </p:txBody>
      </p:sp>
    </p:spTree>
    <p:extLst>
      <p:ext uri="{BB962C8B-B14F-4D97-AF65-F5344CB8AC3E}">
        <p14:creationId xmlns:p14="http://schemas.microsoft.com/office/powerpoint/2010/main" val="821159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AB4AAB-0F5A-4643-B384-5BF888CFBC61}"/>
              </a:ext>
            </a:extLst>
          </p:cNvPr>
          <p:cNvSpPr/>
          <p:nvPr userDrawn="1"/>
        </p:nvSpPr>
        <p:spPr>
          <a:xfrm>
            <a:off x="311499" y="0"/>
            <a:ext cx="88325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endParaRPr>
          </a:p>
        </p:txBody>
      </p:sp>
      <p:sp>
        <p:nvSpPr>
          <p:cNvPr id="2" name="Title 1"/>
          <p:cNvSpPr>
            <a:spLocks noGrp="1"/>
          </p:cNvSpPr>
          <p:nvPr>
            <p:ph type="ctrTitle" hasCustomPrompt="1"/>
          </p:nvPr>
        </p:nvSpPr>
        <p:spPr>
          <a:xfrm>
            <a:off x="0" y="3722036"/>
            <a:ext cx="9144000" cy="1463282"/>
          </a:xfrm>
        </p:spPr>
        <p:txBody>
          <a:bodyPr anchor="t"/>
          <a:lstStyle>
            <a:lvl1pPr algn="ctr">
              <a:defRPr sz="3600" b="1" i="0" cap="none">
                <a:solidFill>
                  <a:schemeClr val="bg1"/>
                </a:solidFill>
                <a:latin typeface="Fira Sans Condensed" charset="0"/>
                <a:ea typeface="Fira Sans Condensed" charset="0"/>
                <a:cs typeface="Fira Sans Condensed" charset="0"/>
              </a:defRPr>
            </a:lvl1pPr>
          </a:lstStyle>
          <a:p>
            <a:r>
              <a:rPr lang="en-US" dirty="0"/>
              <a:t>Click To Edit Master Title Style</a:t>
            </a:r>
          </a:p>
        </p:txBody>
      </p:sp>
      <p:sp>
        <p:nvSpPr>
          <p:cNvPr id="3" name="Subtitle 2"/>
          <p:cNvSpPr>
            <a:spLocks noGrp="1"/>
          </p:cNvSpPr>
          <p:nvPr>
            <p:ph type="subTitle" idx="1"/>
          </p:nvPr>
        </p:nvSpPr>
        <p:spPr>
          <a:xfrm>
            <a:off x="0" y="5303516"/>
            <a:ext cx="9144000" cy="495400"/>
          </a:xfrm>
        </p:spPr>
        <p:txBody>
          <a:bodyPr>
            <a:noAutofit/>
          </a:bodyPr>
          <a:lstStyle>
            <a:lvl1pPr marL="0" indent="0" algn="ctr">
              <a:buNone/>
              <a:defRPr sz="2800" b="1" i="0">
                <a:solidFill>
                  <a:schemeClr val="bg1"/>
                </a:solidFill>
                <a:latin typeface="Fira Sans Condensed" charset="0"/>
                <a:ea typeface="Fira Sans Condensed" charset="0"/>
                <a:cs typeface="Fira Sans Condensed"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pic>
        <p:nvPicPr>
          <p:cNvPr id="6" name="Picture 5">
            <a:extLst>
              <a:ext uri="{FF2B5EF4-FFF2-40B4-BE49-F238E27FC236}">
                <a16:creationId xmlns:a16="http://schemas.microsoft.com/office/drawing/2014/main" id="{2FB671DF-68D1-2F40-A098-EB8CED88C6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0083" y="1347154"/>
            <a:ext cx="3463835" cy="1116937"/>
          </a:xfrm>
          <a:prstGeom prst="rect">
            <a:avLst/>
          </a:prstGeom>
        </p:spPr>
      </p:pic>
      <p:sp>
        <p:nvSpPr>
          <p:cNvPr id="8" name="Rectangle 7">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40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Photo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2CBC1E-C0CC-8943-98A6-DAD8C174A74C}"/>
              </a:ext>
            </a:extLst>
          </p:cNvPr>
          <p:cNvSpPr/>
          <p:nvPr userDrawn="1"/>
        </p:nvSpPr>
        <p:spPr>
          <a:xfrm>
            <a:off x="5637006" y="0"/>
            <a:ext cx="3506994"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350" b="1" i="0" dirty="0">
                <a:latin typeface="Fira Sans Condensed SemiBold" panose="020B0603050000020004" pitchFamily="34" charset="0"/>
              </a:rPr>
              <a:t>PLACE</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PHOTO HERE.</a:t>
            </a: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GO TO VIEW &gt; SLIDE MASTER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SELECT THIS SHAPE AND THE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CARE LOGO &gt; COPY &gt;</a:t>
            </a:r>
            <a:r>
              <a:rPr lang="en-US" sz="1350" b="1" i="0" baseline="0" dirty="0">
                <a:latin typeface="Fira Sans Condensed SemiBold" panose="020B0603050000020004" pitchFamily="34" charset="0"/>
              </a:rPr>
              <a:t> </a:t>
            </a:r>
            <a:br>
              <a:rPr lang="en-US" sz="1350" b="1" i="0" baseline="0" dirty="0">
                <a:latin typeface="Fira Sans Condensed SemiBold" panose="020B0603050000020004" pitchFamily="34" charset="0"/>
              </a:rPr>
            </a:br>
            <a:r>
              <a:rPr lang="en-US" sz="1350" b="1" i="0" dirty="0">
                <a:latin typeface="Fira Sans Condensed SemiBold" panose="020B0603050000020004" pitchFamily="34" charset="0"/>
              </a:rPr>
              <a:t>GO BACK TO  NORMAL VIEW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PASTE THIS TEMPLATE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WHERE YOU WANT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SHAPE FORMAT &gt; SHAPE FILL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 PICTURE &gt; BROWSE FOR PHOTO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INSERT &gt; PICTURE FORMAT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CROP &gt; FILL &gt; ADJUST IMAGE</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SIZE AND PLACEMENT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DELETE THIS TEXT!</a:t>
            </a:r>
            <a:endParaRPr lang="en-US" sz="1350" dirty="0"/>
          </a:p>
        </p:txBody>
      </p:sp>
      <p:sp>
        <p:nvSpPr>
          <p:cNvPr id="3" name="Content Placeholder 2"/>
          <p:cNvSpPr>
            <a:spLocks noGrp="1"/>
          </p:cNvSpPr>
          <p:nvPr>
            <p:ph sz="half" idx="1"/>
          </p:nvPr>
        </p:nvSpPr>
        <p:spPr>
          <a:xfrm>
            <a:off x="514496" y="1374693"/>
            <a:ext cx="4934043" cy="4175123"/>
          </a:xfrm>
        </p:spPr>
        <p:txBody>
          <a:bodyPr>
            <a:normAutofit/>
          </a:bodyPr>
          <a:lstStyle>
            <a:lvl1pPr>
              <a:defRPr sz="2200"/>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BE30A5CA-300B-124A-BF97-4B752DD2D9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4790" y="6262390"/>
            <a:ext cx="1180120" cy="373328"/>
          </a:xfrm>
          <a:prstGeom prst="rect">
            <a:avLst/>
          </a:prstGeom>
          <a:effectLst>
            <a:outerShdw blurRad="139700" sx="102000" sy="102000" algn="ctr" rotWithShape="0">
              <a:srgbClr val="000000">
                <a:alpha val="60000"/>
              </a:srgbClr>
            </a:outerShdw>
          </a:effectLst>
        </p:spPr>
      </p:pic>
      <p:sp>
        <p:nvSpPr>
          <p:cNvPr id="10" name="Title Placeholder 1">
            <a:extLst>
              <a:ext uri="{FF2B5EF4-FFF2-40B4-BE49-F238E27FC236}">
                <a16:creationId xmlns:a16="http://schemas.microsoft.com/office/drawing/2014/main" id="{F74C4D20-35FC-0B43-BBC5-A6BD3C6BBB3C}"/>
              </a:ext>
            </a:extLst>
          </p:cNvPr>
          <p:cNvSpPr>
            <a:spLocks noGrp="1"/>
          </p:cNvSpPr>
          <p:nvPr>
            <p:ph type="title"/>
          </p:nvPr>
        </p:nvSpPr>
        <p:spPr>
          <a:xfrm>
            <a:off x="514496" y="295924"/>
            <a:ext cx="4810539" cy="500490"/>
          </a:xfrm>
          <a:prstGeom prst="rect">
            <a:avLst/>
          </a:prstGeom>
        </p:spPr>
        <p:txBody>
          <a:bodyPr vert="horz" lIns="91440" tIns="45720" rIns="91440" bIns="45720" rtlCol="0" anchor="t" anchorCtr="0">
            <a:no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4553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Left, Content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2CBC1E-C0CC-8943-98A6-DAD8C174A74C}"/>
              </a:ext>
            </a:extLst>
          </p:cNvPr>
          <p:cNvSpPr/>
          <p:nvPr userDrawn="1"/>
        </p:nvSpPr>
        <p:spPr>
          <a:xfrm>
            <a:off x="313166" y="0"/>
            <a:ext cx="3506994"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350" b="1" i="0" dirty="0">
                <a:latin typeface="Fira Sans Condensed SemiBold" panose="020B0603050000020004" pitchFamily="34" charset="0"/>
              </a:rPr>
              <a:t>PLACE</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PHOTO HERE.</a:t>
            </a: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GO TO VIEW &gt; SLIDE MASTER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SELECT THIS SHAPE AND THE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CARE LOGO &gt; COPY &gt;</a:t>
            </a:r>
            <a:r>
              <a:rPr lang="en-US" sz="1350" b="1" i="0" baseline="0" dirty="0">
                <a:latin typeface="Fira Sans Condensed SemiBold" panose="020B0603050000020004" pitchFamily="34" charset="0"/>
              </a:rPr>
              <a:t> </a:t>
            </a:r>
            <a:br>
              <a:rPr lang="en-US" sz="1350" b="1" i="0" baseline="0" dirty="0">
                <a:latin typeface="Fira Sans Condensed SemiBold" panose="020B0603050000020004" pitchFamily="34" charset="0"/>
              </a:rPr>
            </a:br>
            <a:r>
              <a:rPr lang="en-US" sz="1350" b="1" i="0" dirty="0">
                <a:latin typeface="Fira Sans Condensed SemiBold" panose="020B0603050000020004" pitchFamily="34" charset="0"/>
              </a:rPr>
              <a:t>GO BACK TO  NORMAL VIEW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PASTE THIS TEMPLATE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WHERE YOU WANT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SHAPE FORMAT &gt; SHAPE FILL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 PICTURE &gt; BROWSE FOR PHOTO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INSERT &gt; PICTURE FORMAT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CROP &gt; FILL &gt; ADJUST IMAGE</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SIZE AND PLACEMENT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DELETE THIS TEXT!</a:t>
            </a:r>
            <a:endParaRPr lang="en-US" sz="1350" dirty="0"/>
          </a:p>
        </p:txBody>
      </p:sp>
      <p:sp>
        <p:nvSpPr>
          <p:cNvPr id="4" name="Content Placeholder 2"/>
          <p:cNvSpPr>
            <a:spLocks noGrp="1"/>
          </p:cNvSpPr>
          <p:nvPr>
            <p:ph sz="half" idx="1"/>
          </p:nvPr>
        </p:nvSpPr>
        <p:spPr>
          <a:xfrm>
            <a:off x="4019696" y="1374693"/>
            <a:ext cx="4934043" cy="4175123"/>
          </a:xfrm>
        </p:spPr>
        <p:txBody>
          <a:bodyPr>
            <a:normAutofit/>
          </a:bodyPr>
          <a:lstStyle>
            <a:lvl1pPr>
              <a:defRPr sz="2200"/>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6" name="Title Placeholder 1">
            <a:extLst>
              <a:ext uri="{FF2B5EF4-FFF2-40B4-BE49-F238E27FC236}">
                <a16:creationId xmlns:a16="http://schemas.microsoft.com/office/drawing/2014/main" id="{F74C4D20-35FC-0B43-BBC5-A6BD3C6BBB3C}"/>
              </a:ext>
            </a:extLst>
          </p:cNvPr>
          <p:cNvSpPr>
            <a:spLocks noGrp="1"/>
          </p:cNvSpPr>
          <p:nvPr>
            <p:ph type="title"/>
          </p:nvPr>
        </p:nvSpPr>
        <p:spPr>
          <a:xfrm>
            <a:off x="4019696" y="295924"/>
            <a:ext cx="4810539" cy="500490"/>
          </a:xfrm>
          <a:prstGeom prst="rect">
            <a:avLst/>
          </a:prstGeom>
        </p:spPr>
        <p:txBody>
          <a:bodyPr vert="horz" lIns="91440" tIns="45720" rIns="91440" bIns="45720" rtlCol="0" anchor="t" anchorCtr="0">
            <a:no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1303846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Photo Right">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1E613E1-792F-924B-9072-4AD1042B359B}"/>
              </a:ext>
            </a:extLst>
          </p:cNvPr>
          <p:cNvSpPr>
            <a:spLocks noGrp="1"/>
          </p:cNvSpPr>
          <p:nvPr>
            <p:ph sz="half" idx="1"/>
          </p:nvPr>
        </p:nvSpPr>
        <p:spPr>
          <a:xfrm>
            <a:off x="514495" y="1385685"/>
            <a:ext cx="3949929" cy="4175123"/>
          </a:xfrm>
        </p:spPr>
        <p:txBody>
          <a:bodyPr>
            <a:normAutofit/>
          </a:bodyPr>
          <a:lstStyle>
            <a:lvl1pPr>
              <a:defRPr sz="2200"/>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039F65B1-95F5-E744-83AF-9E3059DBA78B}"/>
              </a:ext>
            </a:extLst>
          </p:cNvPr>
          <p:cNvSpPr/>
          <p:nvPr userDrawn="1"/>
        </p:nvSpPr>
        <p:spPr>
          <a:xfrm>
            <a:off x="4679576" y="0"/>
            <a:ext cx="4464424"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PLACE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PHOTO HERE.</a:t>
            </a: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GO TO VIEW &gt; SLIDE MASTER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SELECT THIS SHAPE AND THE CARE LOGO &gt;</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1350" b="1" i="0" dirty="0">
                <a:latin typeface="Fira Sans Condensed SemiBold" panose="020B0603050000020004" pitchFamily="34" charset="0"/>
              </a:rPr>
              <a:t>COPY &gt;</a:t>
            </a:r>
            <a:r>
              <a:rPr lang="en-US" sz="1350" b="1" i="0" baseline="0" dirty="0">
                <a:latin typeface="Fira Sans Condensed SemiBold" panose="020B0603050000020004" pitchFamily="34" charset="0"/>
              </a:rPr>
              <a:t> </a:t>
            </a:r>
            <a:r>
              <a:rPr lang="en-US" sz="1350" b="1" i="0" dirty="0">
                <a:latin typeface="Fira Sans Condensed SemiBold" panose="020B0603050000020004" pitchFamily="34" charset="0"/>
              </a:rPr>
              <a:t>GO BACK TO  NORMAL VIEW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PASTE THIS TEMPLATE WHERE YOU WANT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SHAPE FORMAT &gt; SHAPE FILL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 PICTURE &gt; BROWSE FOR PHOTO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INSERT &gt; PICTURE FORMAT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CROP &gt; FILL &gt; ADJUST IMAGE</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SIZE AND PLACEMENT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DELETE THIS TEXT!</a:t>
            </a:r>
            <a:endParaRPr lang="en-US" sz="1350" dirty="0"/>
          </a:p>
        </p:txBody>
      </p:sp>
      <p:pic>
        <p:nvPicPr>
          <p:cNvPr id="12" name="Picture 11">
            <a:extLst>
              <a:ext uri="{FF2B5EF4-FFF2-40B4-BE49-F238E27FC236}">
                <a16:creationId xmlns:a16="http://schemas.microsoft.com/office/drawing/2014/main" id="{A552C454-92DD-C947-9A84-A2DF167819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4790" y="6262390"/>
            <a:ext cx="1180120" cy="373328"/>
          </a:xfrm>
          <a:prstGeom prst="rect">
            <a:avLst/>
          </a:prstGeom>
          <a:effectLst>
            <a:outerShdw blurRad="139700" sx="102000" sy="102000" algn="ctr" rotWithShape="0">
              <a:srgbClr val="000000">
                <a:alpha val="60000"/>
              </a:srgbClr>
            </a:outerShdw>
          </a:effectLst>
        </p:spPr>
      </p:pic>
      <p:sp>
        <p:nvSpPr>
          <p:cNvPr id="15" name="Title Placeholder 1">
            <a:extLst>
              <a:ext uri="{FF2B5EF4-FFF2-40B4-BE49-F238E27FC236}">
                <a16:creationId xmlns:a16="http://schemas.microsoft.com/office/drawing/2014/main" id="{030E7E0A-0079-5244-97A5-AF9D67C59CBE}"/>
              </a:ext>
            </a:extLst>
          </p:cNvPr>
          <p:cNvSpPr>
            <a:spLocks noGrp="1"/>
          </p:cNvSpPr>
          <p:nvPr>
            <p:ph type="title"/>
          </p:nvPr>
        </p:nvSpPr>
        <p:spPr>
          <a:xfrm>
            <a:off x="514496" y="295924"/>
            <a:ext cx="3949929" cy="500490"/>
          </a:xfrm>
          <a:prstGeom prst="rect">
            <a:avLst/>
          </a:prstGeom>
        </p:spPr>
        <p:txBody>
          <a:bodyPr vert="horz" lIns="91440" tIns="45720" rIns="91440" bIns="45720" rtlCol="0" anchor="t" anchorCtr="0">
            <a:no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391470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E613E1-792F-924B-9072-4AD1042B359B}"/>
              </a:ext>
            </a:extLst>
          </p:cNvPr>
          <p:cNvSpPr>
            <a:spLocks noGrp="1"/>
          </p:cNvSpPr>
          <p:nvPr>
            <p:ph sz="half" idx="1"/>
          </p:nvPr>
        </p:nvSpPr>
        <p:spPr>
          <a:xfrm>
            <a:off x="4984895" y="1385685"/>
            <a:ext cx="3949929" cy="4175123"/>
          </a:xfrm>
        </p:spPr>
        <p:txBody>
          <a:bodyPr>
            <a:normAutofit/>
          </a:bodyPr>
          <a:lstStyle>
            <a:lvl1pPr>
              <a:defRPr sz="2200"/>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039F65B1-95F5-E744-83AF-9E3059DBA78B}"/>
              </a:ext>
            </a:extLst>
          </p:cNvPr>
          <p:cNvSpPr/>
          <p:nvPr userDrawn="1"/>
        </p:nvSpPr>
        <p:spPr>
          <a:xfrm>
            <a:off x="310776" y="0"/>
            <a:ext cx="4464424"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PLACE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PHOTO HERE.</a:t>
            </a: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GO TO VIEW &gt; SLIDE MASTER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SELECT THIS SHAPE AND THE CARE LOGO &gt;</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1350" b="1" i="0" dirty="0">
                <a:latin typeface="Fira Sans Condensed SemiBold" panose="020B0603050000020004" pitchFamily="34" charset="0"/>
              </a:rPr>
              <a:t>COPY &gt;</a:t>
            </a:r>
            <a:r>
              <a:rPr lang="en-US" sz="1350" b="1" i="0" baseline="0" dirty="0">
                <a:latin typeface="Fira Sans Condensed SemiBold" panose="020B0603050000020004" pitchFamily="34" charset="0"/>
              </a:rPr>
              <a:t> </a:t>
            </a:r>
            <a:r>
              <a:rPr lang="en-US" sz="1350" b="1" i="0" dirty="0">
                <a:latin typeface="Fira Sans Condensed SemiBold" panose="020B0603050000020004" pitchFamily="34" charset="0"/>
              </a:rPr>
              <a:t>GO BACK TO  NORMAL VIEW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PASTE THIS TEMPLATE WHERE YOU WANT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SHAPE FORMAT &gt; SHAPE FILL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 PICTURE &gt; BROWSE FOR PHOTO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INSERT &gt; PICTURE FORMAT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CROP &gt; FILL &gt; ADJUST IMAGE</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SIZE AND PLACEMENT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DELETE THIS TEXT!</a:t>
            </a:r>
            <a:endParaRPr lang="en-US" sz="1350" dirty="0"/>
          </a:p>
        </p:txBody>
      </p:sp>
      <p:sp>
        <p:nvSpPr>
          <p:cNvPr id="6" name="Title Placeholder 1">
            <a:extLst>
              <a:ext uri="{FF2B5EF4-FFF2-40B4-BE49-F238E27FC236}">
                <a16:creationId xmlns:a16="http://schemas.microsoft.com/office/drawing/2014/main" id="{030E7E0A-0079-5244-97A5-AF9D67C59CBE}"/>
              </a:ext>
            </a:extLst>
          </p:cNvPr>
          <p:cNvSpPr>
            <a:spLocks noGrp="1"/>
          </p:cNvSpPr>
          <p:nvPr>
            <p:ph type="title"/>
          </p:nvPr>
        </p:nvSpPr>
        <p:spPr>
          <a:xfrm>
            <a:off x="4984896" y="295924"/>
            <a:ext cx="3949929" cy="500490"/>
          </a:xfrm>
          <a:prstGeom prst="rect">
            <a:avLst/>
          </a:prstGeom>
        </p:spPr>
        <p:txBody>
          <a:bodyPr vert="horz" lIns="91440" tIns="45720" rIns="91440" bIns="45720" rtlCol="0" anchor="t" anchorCtr="0">
            <a:no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1862357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Blank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AB4AAB-0F5A-4643-B384-5BF888CFBC61}"/>
              </a:ext>
            </a:extLst>
          </p:cNvPr>
          <p:cNvSpPr/>
          <p:nvPr userDrawn="1"/>
        </p:nvSpPr>
        <p:spPr>
          <a:xfrm>
            <a:off x="311499" y="0"/>
            <a:ext cx="88325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endParaRPr>
          </a:p>
        </p:txBody>
      </p:sp>
      <p:pic>
        <p:nvPicPr>
          <p:cNvPr id="3" name="Picture 2">
            <a:extLst>
              <a:ext uri="{FF2B5EF4-FFF2-40B4-BE49-F238E27FC236}">
                <a16:creationId xmlns:a16="http://schemas.microsoft.com/office/drawing/2014/main" id="{50648B1F-6BEC-704C-A204-D8B05D5076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4790" y="6262390"/>
            <a:ext cx="1180120" cy="373328"/>
          </a:xfrm>
          <a:prstGeom prst="rect">
            <a:avLst/>
          </a:prstGeom>
          <a:effectLst>
            <a:outerShdw blurRad="139700" sx="102000" sy="102000" algn="ctr" rotWithShape="0">
              <a:srgbClr val="000000">
                <a:alpha val="0"/>
              </a:srgbClr>
            </a:outerShdw>
          </a:effectLst>
        </p:spPr>
      </p:pic>
      <p:sp>
        <p:nvSpPr>
          <p:cNvPr id="4" name="Slide Number Placeholder 9">
            <a:extLst>
              <a:ext uri="{FF2B5EF4-FFF2-40B4-BE49-F238E27FC236}">
                <a16:creationId xmlns:a16="http://schemas.microsoft.com/office/drawing/2014/main" id="{CF207B72-E757-434D-8B2D-C609B3EAED54}"/>
              </a:ext>
            </a:extLst>
          </p:cNvPr>
          <p:cNvSpPr txBox="1">
            <a:spLocks/>
          </p:cNvSpPr>
          <p:nvPr userDrawn="1"/>
        </p:nvSpPr>
        <p:spPr>
          <a:xfrm>
            <a:off x="388135" y="6255033"/>
            <a:ext cx="382830" cy="336441"/>
          </a:xfrm>
          <a:prstGeom prst="rect">
            <a:avLst/>
          </a:prstGeom>
        </p:spPr>
        <p:txBody>
          <a:bodyPr vert="horz" lIns="91440" tIns="45720" rIns="91440" bIns="45720" rtlCol="0" anchor="ctr"/>
          <a:lstStyle>
            <a:defPPr>
              <a:defRPr lang="en-US"/>
            </a:defPPr>
            <a:lvl1pPr marL="0" algn="r" defTabSz="457200" rtl="0" eaLnBrk="1" latinLnBrk="0" hangingPunct="1">
              <a:defRPr sz="1400" b="0" i="0" kern="1200">
                <a:solidFill>
                  <a:srgbClr val="595959"/>
                </a:solidFill>
                <a:latin typeface="Fira Sans Condensed" panose="020B05030500000200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9098D9-6B28-8C47-9D8C-522BFF1DF707}" type="slidenum">
              <a:rPr lang="en-US" sz="1200" smtClean="0">
                <a:solidFill>
                  <a:schemeClr val="bg1"/>
                </a:solidFill>
              </a:rPr>
              <a:pPr/>
              <a:t>‹#›</a:t>
            </a:fld>
            <a:endParaRPr lang="en-US" sz="1200" dirty="0">
              <a:solidFill>
                <a:schemeClr val="bg1"/>
              </a:solidFill>
            </a:endParaRPr>
          </a:p>
        </p:txBody>
      </p:sp>
      <p:sp>
        <p:nvSpPr>
          <p:cNvPr id="5" name="Title 4"/>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6" name="Rectangle 5">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283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Full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BE904-E421-9840-B16D-E2E25EDAE628}"/>
              </a:ext>
            </a:extLst>
          </p:cNvPr>
          <p:cNvSpPr/>
          <p:nvPr userDrawn="1"/>
        </p:nvSpPr>
        <p:spPr>
          <a:xfrm>
            <a:off x="311498" y="0"/>
            <a:ext cx="8832501"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PLACE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PHOTO HERE.</a:t>
            </a: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GO TO VIEW &gt; SLIDE MASTER &gt; SELECT THIS SHAPE AND THE CARE LOGO &gt;</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COPY &gt;</a:t>
            </a:r>
            <a:r>
              <a:rPr lang="en-US" sz="1800" b="1" i="0" baseline="0" dirty="0">
                <a:latin typeface="Fira Sans Condensed SemiBold" panose="020B0603050000020004" pitchFamily="34" charset="0"/>
              </a:rPr>
              <a:t> </a:t>
            </a:r>
            <a:r>
              <a:rPr lang="en-US" sz="1800" b="1" i="0" dirty="0">
                <a:latin typeface="Fira Sans Condensed SemiBold" panose="020B0603050000020004" pitchFamily="34" charset="0"/>
              </a:rPr>
              <a:t>GO BACK TO  NORMAL VIEW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PASTE THIS TEMPLATE WHERE YOU WANT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SHAPE FORMAT &gt; SHAPE FILL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 PICTURE &gt; BROWSE FOR PHOTO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INSERT &gt; PICTURE FORMAT &gt;</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CROP &gt; FILL &gt; ADJUST IMAGE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SIZE AND PLACEMENT &gt; </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DELETE THIS TEXT!</a:t>
            </a:r>
            <a:endParaRPr lang="en-US" sz="1800" dirty="0"/>
          </a:p>
          <a:p>
            <a:pPr algn="ctr"/>
            <a:endParaRPr lang="en-US" sz="1800" b="1" i="0" dirty="0">
              <a:latin typeface="Fira Sans Condensed SemiBold" panose="020B0603050000020004" pitchFamily="34" charset="0"/>
            </a:endParaRPr>
          </a:p>
        </p:txBody>
      </p:sp>
      <p:pic>
        <p:nvPicPr>
          <p:cNvPr id="7" name="Picture 6">
            <a:extLst>
              <a:ext uri="{FF2B5EF4-FFF2-40B4-BE49-F238E27FC236}">
                <a16:creationId xmlns:a16="http://schemas.microsoft.com/office/drawing/2014/main" id="{0B33A6D5-5E92-8546-AD3C-0FEBC24624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4790" y="6262390"/>
            <a:ext cx="1180120" cy="373328"/>
          </a:xfrm>
          <a:prstGeom prst="rect">
            <a:avLst/>
          </a:prstGeom>
          <a:effectLst>
            <a:outerShdw blurRad="139700" sx="102000" sy="102000" algn="ctr" rotWithShape="0">
              <a:srgbClr val="000000">
                <a:alpha val="60000"/>
              </a:srgbClr>
            </a:outerShdw>
          </a:effectLst>
        </p:spPr>
      </p:pic>
    </p:spTree>
    <p:extLst>
      <p:ext uri="{BB962C8B-B14F-4D97-AF65-F5344CB8AC3E}">
        <p14:creationId xmlns:p14="http://schemas.microsoft.com/office/powerpoint/2010/main" val="2030995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487840-C2E3-5C48-9593-A51C9A4212A7}"/>
              </a:ext>
            </a:extLst>
          </p:cNvPr>
          <p:cNvSpPr txBox="1"/>
          <p:nvPr userDrawn="1"/>
        </p:nvSpPr>
        <p:spPr>
          <a:xfrm>
            <a:off x="0" y="0"/>
            <a:ext cx="9047018" cy="6858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02102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no Divider/End Slide/Appendi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AB4AAB-0F5A-4643-B384-5BF888CFBC61}"/>
              </a:ext>
            </a:extLst>
          </p:cNvPr>
          <p:cNvSpPr/>
          <p:nvPr userDrawn="1"/>
        </p:nvSpPr>
        <p:spPr>
          <a:xfrm>
            <a:off x="311499" y="0"/>
            <a:ext cx="88325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endParaRPr>
          </a:p>
        </p:txBody>
      </p:sp>
      <p:pic>
        <p:nvPicPr>
          <p:cNvPr id="4" name="Picture 3">
            <a:extLst>
              <a:ext uri="{FF2B5EF4-FFF2-40B4-BE49-F238E27FC236}">
                <a16:creationId xmlns:a16="http://schemas.microsoft.com/office/drawing/2014/main" id="{50648B1F-6BEC-704C-A204-D8B05D5076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4790" y="6262390"/>
            <a:ext cx="1180120" cy="373328"/>
          </a:xfrm>
          <a:prstGeom prst="rect">
            <a:avLst/>
          </a:prstGeom>
          <a:effectLst>
            <a:outerShdw blurRad="139700" sx="102000" sy="102000" algn="ctr" rotWithShape="0">
              <a:srgbClr val="000000">
                <a:alpha val="0"/>
              </a:srgbClr>
            </a:outerShdw>
          </a:effectLst>
        </p:spPr>
      </p:pic>
      <p:sp>
        <p:nvSpPr>
          <p:cNvPr id="2" name="Title 1"/>
          <p:cNvSpPr>
            <a:spLocks noGrp="1"/>
          </p:cNvSpPr>
          <p:nvPr>
            <p:ph type="title"/>
          </p:nvPr>
        </p:nvSpPr>
        <p:spPr>
          <a:xfrm>
            <a:off x="514496" y="3124906"/>
            <a:ext cx="8150002" cy="429768"/>
          </a:xfrm>
        </p:spPr>
        <p:txBody>
          <a:bodyPr/>
          <a:lstStyle>
            <a:lvl1pPr algn="ctr">
              <a:defRPr sz="4500">
                <a:solidFill>
                  <a:schemeClr val="bg1"/>
                </a:solidFill>
              </a:defRPr>
            </a:lvl1pPr>
          </a:lstStyle>
          <a:p>
            <a:r>
              <a:rPr lang="en-US" dirty="0"/>
              <a:t>Click to edit Master title style</a:t>
            </a:r>
          </a:p>
        </p:txBody>
      </p:sp>
      <p:sp>
        <p:nvSpPr>
          <p:cNvPr id="5" name="Rectangle 4">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783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C63D-F3AA-406C-8DC7-CF902E3CA4B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1A29FA-6BFF-4515-B96A-E3A04C22E2F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CB22B1-E951-4883-B545-E863CBE08C5B}"/>
              </a:ext>
            </a:extLst>
          </p:cNvPr>
          <p:cNvSpPr>
            <a:spLocks noGrp="1"/>
          </p:cNvSpPr>
          <p:nvPr>
            <p:ph type="dt" sz="half" idx="10"/>
          </p:nvPr>
        </p:nvSpPr>
        <p:spPr/>
        <p:txBody>
          <a:bodyPr/>
          <a:lstStyle/>
          <a:p>
            <a:fld id="{A7427779-606F-475D-9269-973294D297F3}" type="datetimeFigureOut">
              <a:rPr lang="en-US" smtClean="0"/>
              <a:t>3/23/2021</a:t>
            </a:fld>
            <a:endParaRPr lang="en-US"/>
          </a:p>
        </p:txBody>
      </p:sp>
      <p:sp>
        <p:nvSpPr>
          <p:cNvPr id="5" name="Footer Placeholder 4">
            <a:extLst>
              <a:ext uri="{FF2B5EF4-FFF2-40B4-BE49-F238E27FC236}">
                <a16:creationId xmlns:a16="http://schemas.microsoft.com/office/drawing/2014/main" id="{9422BF37-F6B9-46EF-A4FA-62B907C0E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2F339-8674-420C-922D-D951A2C16695}"/>
              </a:ext>
            </a:extLst>
          </p:cNvPr>
          <p:cNvSpPr>
            <a:spLocks noGrp="1"/>
          </p:cNvSpPr>
          <p:nvPr>
            <p:ph type="sldNum" sz="quarter" idx="12"/>
          </p:nvPr>
        </p:nvSpPr>
        <p:spPr/>
        <p:txBody>
          <a:bodyPr/>
          <a:lstStyle/>
          <a:p>
            <a:fld id="{F1DE7604-83B1-4C7B-83A1-BD91109DE76C}" type="slidenum">
              <a:rPr lang="en-US" smtClean="0"/>
              <a:t>‹#›</a:t>
            </a:fld>
            <a:endParaRPr lang="en-US"/>
          </a:p>
        </p:txBody>
      </p:sp>
    </p:spTree>
    <p:extLst>
      <p:ext uri="{BB962C8B-B14F-4D97-AF65-F5344CB8AC3E}">
        <p14:creationId xmlns:p14="http://schemas.microsoft.com/office/powerpoint/2010/main" val="196558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444C-2D71-41F9-B941-E426BE435D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F59DEA-A287-4787-9DB0-BA791DC7D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F8D84-49E8-45E5-9D89-ED51290F0EE2}"/>
              </a:ext>
            </a:extLst>
          </p:cNvPr>
          <p:cNvSpPr>
            <a:spLocks noGrp="1"/>
          </p:cNvSpPr>
          <p:nvPr>
            <p:ph type="dt" sz="half" idx="10"/>
          </p:nvPr>
        </p:nvSpPr>
        <p:spPr/>
        <p:txBody>
          <a:bodyPr/>
          <a:lstStyle/>
          <a:p>
            <a:fld id="{A7427779-606F-475D-9269-973294D297F3}" type="datetimeFigureOut">
              <a:rPr lang="en-US" smtClean="0"/>
              <a:t>3/23/2021</a:t>
            </a:fld>
            <a:endParaRPr lang="en-US"/>
          </a:p>
        </p:txBody>
      </p:sp>
      <p:sp>
        <p:nvSpPr>
          <p:cNvPr id="5" name="Footer Placeholder 4">
            <a:extLst>
              <a:ext uri="{FF2B5EF4-FFF2-40B4-BE49-F238E27FC236}">
                <a16:creationId xmlns:a16="http://schemas.microsoft.com/office/drawing/2014/main" id="{96CF4AA4-16EB-4195-8C41-0AE4A84BD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C0130-E93C-4A00-8F59-69C64E5895B4}"/>
              </a:ext>
            </a:extLst>
          </p:cNvPr>
          <p:cNvSpPr>
            <a:spLocks noGrp="1"/>
          </p:cNvSpPr>
          <p:nvPr>
            <p:ph type="sldNum" sz="quarter" idx="12"/>
          </p:nvPr>
        </p:nvSpPr>
        <p:spPr/>
        <p:txBody>
          <a:bodyPr/>
          <a:lstStyle/>
          <a:p>
            <a:fld id="{F1DE7604-83B1-4C7B-83A1-BD91109DE76C}" type="slidenum">
              <a:rPr lang="en-US" smtClean="0"/>
              <a:t>‹#›</a:t>
            </a:fld>
            <a:endParaRPr lang="en-US"/>
          </a:p>
        </p:txBody>
      </p:sp>
    </p:spTree>
    <p:extLst>
      <p:ext uri="{BB962C8B-B14F-4D97-AF65-F5344CB8AC3E}">
        <p14:creationId xmlns:p14="http://schemas.microsoft.com/office/powerpoint/2010/main" val="284830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3D93A0C-407F-C748-938A-1B729C6C2DA6}"/>
              </a:ext>
            </a:extLst>
          </p:cNvPr>
          <p:cNvSpPr txBox="1"/>
          <p:nvPr userDrawn="1"/>
        </p:nvSpPr>
        <p:spPr>
          <a:xfrm>
            <a:off x="894144" y="2048718"/>
            <a:ext cx="8249856" cy="300082"/>
          </a:xfrm>
          <a:prstGeom prst="rect">
            <a:avLst/>
          </a:prstGeom>
          <a:solidFill>
            <a:schemeClr val="bg1"/>
          </a:solidFill>
        </p:spPr>
        <p:txBody>
          <a:bodyPr wrap="square" rtlCol="0">
            <a:spAutoFit/>
          </a:bodyPr>
          <a:lstStyle/>
          <a:p>
            <a:endParaRPr lang="en-US" sz="1350" dirty="0"/>
          </a:p>
        </p:txBody>
      </p:sp>
      <p:sp>
        <p:nvSpPr>
          <p:cNvPr id="11" name="Subtitle 2">
            <a:extLst>
              <a:ext uri="{FF2B5EF4-FFF2-40B4-BE49-F238E27FC236}">
                <a16:creationId xmlns:a16="http://schemas.microsoft.com/office/drawing/2014/main" id="{0FB3F963-3AA8-0141-B612-C75B00A8ABC2}"/>
              </a:ext>
            </a:extLst>
          </p:cNvPr>
          <p:cNvSpPr>
            <a:spLocks noGrp="1"/>
          </p:cNvSpPr>
          <p:nvPr>
            <p:ph type="subTitle" idx="1"/>
          </p:nvPr>
        </p:nvSpPr>
        <p:spPr>
          <a:xfrm>
            <a:off x="0" y="5303516"/>
            <a:ext cx="9144000" cy="495400"/>
          </a:xfrm>
        </p:spPr>
        <p:txBody>
          <a:bodyPr>
            <a:noAutofit/>
          </a:bodyPr>
          <a:lstStyle>
            <a:lvl1pPr marL="0" indent="0" algn="ctr">
              <a:buNone/>
              <a:defRPr sz="2800" b="1" i="0">
                <a:solidFill>
                  <a:schemeClr val="tx1"/>
                </a:solidFill>
                <a:latin typeface="Fira Sans Condensed" charset="0"/>
                <a:ea typeface="Fira Sans Condensed" charset="0"/>
                <a:cs typeface="Fira Sans Condensed"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3" name="Rectangle 2">
            <a:extLst>
              <a:ext uri="{FF2B5EF4-FFF2-40B4-BE49-F238E27FC236}">
                <a16:creationId xmlns:a16="http://schemas.microsoft.com/office/drawing/2014/main" id="{F0E6AB4B-2BFA-1742-9DD1-D938FE1ED238}"/>
              </a:ext>
            </a:extLst>
          </p:cNvPr>
          <p:cNvSpPr/>
          <p:nvPr userDrawn="1"/>
        </p:nvSpPr>
        <p:spPr>
          <a:xfrm>
            <a:off x="419725" y="6280879"/>
            <a:ext cx="2548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0" y="3722036"/>
            <a:ext cx="9144000" cy="1463282"/>
          </a:xfrm>
        </p:spPr>
        <p:txBody>
          <a:bodyPr anchor="t"/>
          <a:lstStyle>
            <a:lvl1pPr algn="ctr">
              <a:defRPr sz="3600" b="1" i="0" cap="none">
                <a:solidFill>
                  <a:srgbClr val="000000"/>
                </a:solidFill>
                <a:latin typeface="Fira Sans Condensed" charset="0"/>
                <a:ea typeface="Fira Sans Condensed" charset="0"/>
                <a:cs typeface="Fira Sans Condensed" charset="0"/>
              </a:defRPr>
            </a:lvl1pPr>
          </a:lstStyle>
          <a:p>
            <a:r>
              <a:rPr lang="en-US" dirty="0"/>
              <a:t>Click To Edit Master Title Style</a:t>
            </a:r>
          </a:p>
        </p:txBody>
      </p:sp>
      <p:pic>
        <p:nvPicPr>
          <p:cNvPr id="13" name="Picture 12">
            <a:extLst>
              <a:ext uri="{FF2B5EF4-FFF2-40B4-BE49-F238E27FC236}">
                <a16:creationId xmlns:a16="http://schemas.microsoft.com/office/drawing/2014/main" id="{AADDD768-A8D5-BA44-AC88-511BF53D1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1311" y="1345536"/>
            <a:ext cx="3463836" cy="1119154"/>
          </a:xfrm>
          <a:prstGeom prst="rect">
            <a:avLst/>
          </a:prstGeom>
        </p:spPr>
      </p:pic>
      <p:sp>
        <p:nvSpPr>
          <p:cNvPr id="8" name="Rectangle 7">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225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69B1-364C-4672-9306-37D76F2CA45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1968AA-786E-4C24-8549-0F6E2E1D27C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902D3-9BA3-48A0-A847-9A89885F10E9}"/>
              </a:ext>
            </a:extLst>
          </p:cNvPr>
          <p:cNvSpPr>
            <a:spLocks noGrp="1"/>
          </p:cNvSpPr>
          <p:nvPr>
            <p:ph type="dt" sz="half" idx="10"/>
          </p:nvPr>
        </p:nvSpPr>
        <p:spPr/>
        <p:txBody>
          <a:bodyPr/>
          <a:lstStyle/>
          <a:p>
            <a:fld id="{A7427779-606F-475D-9269-973294D297F3}" type="datetimeFigureOut">
              <a:rPr lang="en-US" smtClean="0"/>
              <a:t>3/23/2021</a:t>
            </a:fld>
            <a:endParaRPr lang="en-US"/>
          </a:p>
        </p:txBody>
      </p:sp>
      <p:sp>
        <p:nvSpPr>
          <p:cNvPr id="5" name="Footer Placeholder 4">
            <a:extLst>
              <a:ext uri="{FF2B5EF4-FFF2-40B4-BE49-F238E27FC236}">
                <a16:creationId xmlns:a16="http://schemas.microsoft.com/office/drawing/2014/main" id="{43FD877B-FDEE-4C8D-9179-15AF0A2A7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E02D4-A77E-4A47-B36C-937B4D89AB6A}"/>
              </a:ext>
            </a:extLst>
          </p:cNvPr>
          <p:cNvSpPr>
            <a:spLocks noGrp="1"/>
          </p:cNvSpPr>
          <p:nvPr>
            <p:ph type="sldNum" sz="quarter" idx="12"/>
          </p:nvPr>
        </p:nvSpPr>
        <p:spPr/>
        <p:txBody>
          <a:bodyPr/>
          <a:lstStyle/>
          <a:p>
            <a:fld id="{F1DE7604-83B1-4C7B-83A1-BD91109DE76C}" type="slidenum">
              <a:rPr lang="en-US" smtClean="0"/>
              <a:t>‹#›</a:t>
            </a:fld>
            <a:endParaRPr lang="en-US"/>
          </a:p>
        </p:txBody>
      </p:sp>
    </p:spTree>
    <p:extLst>
      <p:ext uri="{BB962C8B-B14F-4D97-AF65-F5344CB8AC3E}">
        <p14:creationId xmlns:p14="http://schemas.microsoft.com/office/powerpoint/2010/main" val="906863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7353-45C6-4397-BEF1-DE9D1D684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43250-61B3-41CA-8313-14257C03D454}"/>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5B684-CD11-4A3C-A5A5-184EFEC8397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5733C4-939C-48D0-BF9D-FB7147199264}"/>
              </a:ext>
            </a:extLst>
          </p:cNvPr>
          <p:cNvSpPr>
            <a:spLocks noGrp="1"/>
          </p:cNvSpPr>
          <p:nvPr>
            <p:ph type="dt" sz="half" idx="10"/>
          </p:nvPr>
        </p:nvSpPr>
        <p:spPr/>
        <p:txBody>
          <a:bodyPr/>
          <a:lstStyle/>
          <a:p>
            <a:fld id="{A7427779-606F-475D-9269-973294D297F3}" type="datetimeFigureOut">
              <a:rPr lang="en-US" smtClean="0"/>
              <a:t>3/23/2021</a:t>
            </a:fld>
            <a:endParaRPr lang="en-US"/>
          </a:p>
        </p:txBody>
      </p:sp>
      <p:sp>
        <p:nvSpPr>
          <p:cNvPr id="6" name="Footer Placeholder 5">
            <a:extLst>
              <a:ext uri="{FF2B5EF4-FFF2-40B4-BE49-F238E27FC236}">
                <a16:creationId xmlns:a16="http://schemas.microsoft.com/office/drawing/2014/main" id="{30106BFD-3EB6-4393-9F72-08F4ABFFB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19C58-61C5-45C2-85DB-1A6341EFC008}"/>
              </a:ext>
            </a:extLst>
          </p:cNvPr>
          <p:cNvSpPr>
            <a:spLocks noGrp="1"/>
          </p:cNvSpPr>
          <p:nvPr>
            <p:ph type="sldNum" sz="quarter" idx="12"/>
          </p:nvPr>
        </p:nvSpPr>
        <p:spPr/>
        <p:txBody>
          <a:bodyPr/>
          <a:lstStyle/>
          <a:p>
            <a:fld id="{F1DE7604-83B1-4C7B-83A1-BD91109DE76C}" type="slidenum">
              <a:rPr lang="en-US" smtClean="0"/>
              <a:t>‹#›</a:t>
            </a:fld>
            <a:endParaRPr lang="en-US"/>
          </a:p>
        </p:txBody>
      </p:sp>
    </p:spTree>
    <p:extLst>
      <p:ext uri="{BB962C8B-B14F-4D97-AF65-F5344CB8AC3E}">
        <p14:creationId xmlns:p14="http://schemas.microsoft.com/office/powerpoint/2010/main" val="1892567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C1B8-9ADA-41C5-B10C-422A6F3EF78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5E0110-852D-4D61-9AE0-DF36D6D2F9C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2B986-C1B4-4529-A547-51847818675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941709-B747-42B7-A7CE-67B9DBFB797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904A9B-F592-43CB-9821-C7F48EE7E88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AC757D-8810-45A7-B76F-736627B6908B}"/>
              </a:ext>
            </a:extLst>
          </p:cNvPr>
          <p:cNvSpPr>
            <a:spLocks noGrp="1"/>
          </p:cNvSpPr>
          <p:nvPr>
            <p:ph type="dt" sz="half" idx="10"/>
          </p:nvPr>
        </p:nvSpPr>
        <p:spPr/>
        <p:txBody>
          <a:bodyPr/>
          <a:lstStyle/>
          <a:p>
            <a:fld id="{A7427779-606F-475D-9269-973294D297F3}" type="datetimeFigureOut">
              <a:rPr lang="en-US" smtClean="0"/>
              <a:t>3/23/2021</a:t>
            </a:fld>
            <a:endParaRPr lang="en-US"/>
          </a:p>
        </p:txBody>
      </p:sp>
      <p:sp>
        <p:nvSpPr>
          <p:cNvPr id="8" name="Footer Placeholder 7">
            <a:extLst>
              <a:ext uri="{FF2B5EF4-FFF2-40B4-BE49-F238E27FC236}">
                <a16:creationId xmlns:a16="http://schemas.microsoft.com/office/drawing/2014/main" id="{758A5BF4-0B75-4168-91E5-352A6999C6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5B7BD-7A41-4E11-8732-01AF53BFBCDE}"/>
              </a:ext>
            </a:extLst>
          </p:cNvPr>
          <p:cNvSpPr>
            <a:spLocks noGrp="1"/>
          </p:cNvSpPr>
          <p:nvPr>
            <p:ph type="sldNum" sz="quarter" idx="12"/>
          </p:nvPr>
        </p:nvSpPr>
        <p:spPr/>
        <p:txBody>
          <a:bodyPr/>
          <a:lstStyle/>
          <a:p>
            <a:fld id="{F1DE7604-83B1-4C7B-83A1-BD91109DE76C}" type="slidenum">
              <a:rPr lang="en-US" smtClean="0"/>
              <a:t>‹#›</a:t>
            </a:fld>
            <a:endParaRPr lang="en-US"/>
          </a:p>
        </p:txBody>
      </p:sp>
    </p:spTree>
    <p:extLst>
      <p:ext uri="{BB962C8B-B14F-4D97-AF65-F5344CB8AC3E}">
        <p14:creationId xmlns:p14="http://schemas.microsoft.com/office/powerpoint/2010/main" val="392316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060E-FC45-41B2-891F-FCEED54F7A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B9A180-FA9F-4722-9361-F632C2DCDEC9}"/>
              </a:ext>
            </a:extLst>
          </p:cNvPr>
          <p:cNvSpPr>
            <a:spLocks noGrp="1"/>
          </p:cNvSpPr>
          <p:nvPr>
            <p:ph type="dt" sz="half" idx="10"/>
          </p:nvPr>
        </p:nvSpPr>
        <p:spPr/>
        <p:txBody>
          <a:bodyPr/>
          <a:lstStyle/>
          <a:p>
            <a:fld id="{A7427779-606F-475D-9269-973294D297F3}" type="datetimeFigureOut">
              <a:rPr lang="en-US" smtClean="0"/>
              <a:t>3/23/2021</a:t>
            </a:fld>
            <a:endParaRPr lang="en-US"/>
          </a:p>
        </p:txBody>
      </p:sp>
      <p:sp>
        <p:nvSpPr>
          <p:cNvPr id="4" name="Footer Placeholder 3">
            <a:extLst>
              <a:ext uri="{FF2B5EF4-FFF2-40B4-BE49-F238E27FC236}">
                <a16:creationId xmlns:a16="http://schemas.microsoft.com/office/drawing/2014/main" id="{47B8C1FF-0A6E-4677-A7F7-EE030F921E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EEBF51-CE70-44EE-BBFA-A2FD57B45B4E}"/>
              </a:ext>
            </a:extLst>
          </p:cNvPr>
          <p:cNvSpPr>
            <a:spLocks noGrp="1"/>
          </p:cNvSpPr>
          <p:nvPr>
            <p:ph type="sldNum" sz="quarter" idx="12"/>
          </p:nvPr>
        </p:nvSpPr>
        <p:spPr/>
        <p:txBody>
          <a:bodyPr/>
          <a:lstStyle/>
          <a:p>
            <a:fld id="{F1DE7604-83B1-4C7B-83A1-BD91109DE76C}" type="slidenum">
              <a:rPr lang="en-US" smtClean="0"/>
              <a:t>‹#›</a:t>
            </a:fld>
            <a:endParaRPr lang="en-US"/>
          </a:p>
        </p:txBody>
      </p:sp>
    </p:spTree>
    <p:extLst>
      <p:ext uri="{BB962C8B-B14F-4D97-AF65-F5344CB8AC3E}">
        <p14:creationId xmlns:p14="http://schemas.microsoft.com/office/powerpoint/2010/main" val="1650671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B7419-6950-49C9-8765-A2A3A0C34E51}"/>
              </a:ext>
            </a:extLst>
          </p:cNvPr>
          <p:cNvSpPr>
            <a:spLocks noGrp="1"/>
          </p:cNvSpPr>
          <p:nvPr>
            <p:ph type="dt" sz="half" idx="10"/>
          </p:nvPr>
        </p:nvSpPr>
        <p:spPr/>
        <p:txBody>
          <a:bodyPr/>
          <a:lstStyle/>
          <a:p>
            <a:fld id="{A7427779-606F-475D-9269-973294D297F3}" type="datetimeFigureOut">
              <a:rPr lang="en-US" smtClean="0"/>
              <a:t>3/23/2021</a:t>
            </a:fld>
            <a:endParaRPr lang="en-US"/>
          </a:p>
        </p:txBody>
      </p:sp>
      <p:sp>
        <p:nvSpPr>
          <p:cNvPr id="3" name="Footer Placeholder 2">
            <a:extLst>
              <a:ext uri="{FF2B5EF4-FFF2-40B4-BE49-F238E27FC236}">
                <a16:creationId xmlns:a16="http://schemas.microsoft.com/office/drawing/2014/main" id="{786A7D3B-9BE3-4FFE-9335-0F05611F55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B46B90-A925-4B87-B3A6-5AEF021395ED}"/>
              </a:ext>
            </a:extLst>
          </p:cNvPr>
          <p:cNvSpPr>
            <a:spLocks noGrp="1"/>
          </p:cNvSpPr>
          <p:nvPr>
            <p:ph type="sldNum" sz="quarter" idx="12"/>
          </p:nvPr>
        </p:nvSpPr>
        <p:spPr/>
        <p:txBody>
          <a:bodyPr/>
          <a:lstStyle/>
          <a:p>
            <a:fld id="{F1DE7604-83B1-4C7B-83A1-BD91109DE76C}" type="slidenum">
              <a:rPr lang="en-US" smtClean="0"/>
              <a:t>‹#›</a:t>
            </a:fld>
            <a:endParaRPr lang="en-US"/>
          </a:p>
        </p:txBody>
      </p:sp>
    </p:spTree>
    <p:extLst>
      <p:ext uri="{BB962C8B-B14F-4D97-AF65-F5344CB8AC3E}">
        <p14:creationId xmlns:p14="http://schemas.microsoft.com/office/powerpoint/2010/main" val="748642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5EB8-F5A8-43E0-A63D-57983B17895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490C58-D44A-49C6-9EBA-8B4E1D42993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56027B-0263-4892-A912-84D4E0C67A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5A927-A761-4029-8D95-638DFAADEB4B}"/>
              </a:ext>
            </a:extLst>
          </p:cNvPr>
          <p:cNvSpPr>
            <a:spLocks noGrp="1"/>
          </p:cNvSpPr>
          <p:nvPr>
            <p:ph type="dt" sz="half" idx="10"/>
          </p:nvPr>
        </p:nvSpPr>
        <p:spPr/>
        <p:txBody>
          <a:bodyPr/>
          <a:lstStyle/>
          <a:p>
            <a:fld id="{A7427779-606F-475D-9269-973294D297F3}" type="datetimeFigureOut">
              <a:rPr lang="en-US" smtClean="0"/>
              <a:t>3/23/2021</a:t>
            </a:fld>
            <a:endParaRPr lang="en-US"/>
          </a:p>
        </p:txBody>
      </p:sp>
      <p:sp>
        <p:nvSpPr>
          <p:cNvPr id="6" name="Footer Placeholder 5">
            <a:extLst>
              <a:ext uri="{FF2B5EF4-FFF2-40B4-BE49-F238E27FC236}">
                <a16:creationId xmlns:a16="http://schemas.microsoft.com/office/drawing/2014/main" id="{74F067AC-0B39-42BF-B129-17928F889C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7A5E7E-2FA0-41AA-A164-64C745700EC1}"/>
              </a:ext>
            </a:extLst>
          </p:cNvPr>
          <p:cNvSpPr>
            <a:spLocks noGrp="1"/>
          </p:cNvSpPr>
          <p:nvPr>
            <p:ph type="sldNum" sz="quarter" idx="12"/>
          </p:nvPr>
        </p:nvSpPr>
        <p:spPr/>
        <p:txBody>
          <a:bodyPr/>
          <a:lstStyle/>
          <a:p>
            <a:fld id="{F1DE7604-83B1-4C7B-83A1-BD91109DE76C}" type="slidenum">
              <a:rPr lang="en-US" smtClean="0"/>
              <a:t>‹#›</a:t>
            </a:fld>
            <a:endParaRPr lang="en-US"/>
          </a:p>
        </p:txBody>
      </p:sp>
    </p:spTree>
    <p:extLst>
      <p:ext uri="{BB962C8B-B14F-4D97-AF65-F5344CB8AC3E}">
        <p14:creationId xmlns:p14="http://schemas.microsoft.com/office/powerpoint/2010/main" val="582775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9E3C4-014E-419D-B871-9D582396F90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FF851B-2FBA-451B-8AE8-79B9AA824D3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6EB8F8-45B4-450F-8ADC-C593E3FF2D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4BFDD-C5CF-4DE3-B969-A29392AF08A0}"/>
              </a:ext>
            </a:extLst>
          </p:cNvPr>
          <p:cNvSpPr>
            <a:spLocks noGrp="1"/>
          </p:cNvSpPr>
          <p:nvPr>
            <p:ph type="dt" sz="half" idx="10"/>
          </p:nvPr>
        </p:nvSpPr>
        <p:spPr/>
        <p:txBody>
          <a:bodyPr/>
          <a:lstStyle/>
          <a:p>
            <a:fld id="{A7427779-606F-475D-9269-973294D297F3}" type="datetimeFigureOut">
              <a:rPr lang="en-US" smtClean="0"/>
              <a:t>3/23/2021</a:t>
            </a:fld>
            <a:endParaRPr lang="en-US"/>
          </a:p>
        </p:txBody>
      </p:sp>
      <p:sp>
        <p:nvSpPr>
          <p:cNvPr id="6" name="Footer Placeholder 5">
            <a:extLst>
              <a:ext uri="{FF2B5EF4-FFF2-40B4-BE49-F238E27FC236}">
                <a16:creationId xmlns:a16="http://schemas.microsoft.com/office/drawing/2014/main" id="{60C93DCA-959A-4545-82A6-BEA241D66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63C80C-CD06-487B-B05C-F8EA72CB0712}"/>
              </a:ext>
            </a:extLst>
          </p:cNvPr>
          <p:cNvSpPr>
            <a:spLocks noGrp="1"/>
          </p:cNvSpPr>
          <p:nvPr>
            <p:ph type="sldNum" sz="quarter" idx="12"/>
          </p:nvPr>
        </p:nvSpPr>
        <p:spPr/>
        <p:txBody>
          <a:bodyPr/>
          <a:lstStyle/>
          <a:p>
            <a:fld id="{F1DE7604-83B1-4C7B-83A1-BD91109DE76C}" type="slidenum">
              <a:rPr lang="en-US" smtClean="0"/>
              <a:t>‹#›</a:t>
            </a:fld>
            <a:endParaRPr lang="en-US"/>
          </a:p>
        </p:txBody>
      </p:sp>
    </p:spTree>
    <p:extLst>
      <p:ext uri="{BB962C8B-B14F-4D97-AF65-F5344CB8AC3E}">
        <p14:creationId xmlns:p14="http://schemas.microsoft.com/office/powerpoint/2010/main" val="59972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7EDA-5E4B-4021-B433-7012E31B49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6694BF-7CA8-47B9-9295-81382929C4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598493-1B6D-4217-9AA7-B95566D6FCAE}"/>
              </a:ext>
            </a:extLst>
          </p:cNvPr>
          <p:cNvSpPr>
            <a:spLocks noGrp="1"/>
          </p:cNvSpPr>
          <p:nvPr>
            <p:ph type="dt" sz="half" idx="10"/>
          </p:nvPr>
        </p:nvSpPr>
        <p:spPr/>
        <p:txBody>
          <a:bodyPr/>
          <a:lstStyle/>
          <a:p>
            <a:fld id="{A7427779-606F-475D-9269-973294D297F3}" type="datetimeFigureOut">
              <a:rPr lang="en-US" smtClean="0"/>
              <a:t>3/23/2021</a:t>
            </a:fld>
            <a:endParaRPr lang="en-US"/>
          </a:p>
        </p:txBody>
      </p:sp>
      <p:sp>
        <p:nvSpPr>
          <p:cNvPr id="5" name="Footer Placeholder 4">
            <a:extLst>
              <a:ext uri="{FF2B5EF4-FFF2-40B4-BE49-F238E27FC236}">
                <a16:creationId xmlns:a16="http://schemas.microsoft.com/office/drawing/2014/main" id="{0F912A89-D7CE-4C13-8E0F-87C2A9865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545DE-FF4B-47C5-9397-3440DAFECE51}"/>
              </a:ext>
            </a:extLst>
          </p:cNvPr>
          <p:cNvSpPr>
            <a:spLocks noGrp="1"/>
          </p:cNvSpPr>
          <p:nvPr>
            <p:ph type="sldNum" sz="quarter" idx="12"/>
          </p:nvPr>
        </p:nvSpPr>
        <p:spPr/>
        <p:txBody>
          <a:bodyPr/>
          <a:lstStyle/>
          <a:p>
            <a:fld id="{F1DE7604-83B1-4C7B-83A1-BD91109DE76C}" type="slidenum">
              <a:rPr lang="en-US" smtClean="0"/>
              <a:t>‹#›</a:t>
            </a:fld>
            <a:endParaRPr lang="en-US"/>
          </a:p>
        </p:txBody>
      </p:sp>
    </p:spTree>
    <p:extLst>
      <p:ext uri="{BB962C8B-B14F-4D97-AF65-F5344CB8AC3E}">
        <p14:creationId xmlns:p14="http://schemas.microsoft.com/office/powerpoint/2010/main" val="2543987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F59ABF-A058-4F53-9451-74BD8D3CF72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F27A6E-6F63-455D-B19C-0D460F922B6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92F8A-7625-4287-A348-E356C461DAE9}"/>
              </a:ext>
            </a:extLst>
          </p:cNvPr>
          <p:cNvSpPr>
            <a:spLocks noGrp="1"/>
          </p:cNvSpPr>
          <p:nvPr>
            <p:ph type="dt" sz="half" idx="10"/>
          </p:nvPr>
        </p:nvSpPr>
        <p:spPr/>
        <p:txBody>
          <a:bodyPr/>
          <a:lstStyle/>
          <a:p>
            <a:fld id="{A7427779-606F-475D-9269-973294D297F3}" type="datetimeFigureOut">
              <a:rPr lang="en-US" smtClean="0"/>
              <a:t>3/23/2021</a:t>
            </a:fld>
            <a:endParaRPr lang="en-US"/>
          </a:p>
        </p:txBody>
      </p:sp>
      <p:sp>
        <p:nvSpPr>
          <p:cNvPr id="5" name="Footer Placeholder 4">
            <a:extLst>
              <a:ext uri="{FF2B5EF4-FFF2-40B4-BE49-F238E27FC236}">
                <a16:creationId xmlns:a16="http://schemas.microsoft.com/office/drawing/2014/main" id="{AF14D873-3AF0-4954-A216-1B71FCDD5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D82D4-9D36-4458-B0C7-1FAD109359CB}"/>
              </a:ext>
            </a:extLst>
          </p:cNvPr>
          <p:cNvSpPr>
            <a:spLocks noGrp="1"/>
          </p:cNvSpPr>
          <p:nvPr>
            <p:ph type="sldNum" sz="quarter" idx="12"/>
          </p:nvPr>
        </p:nvSpPr>
        <p:spPr/>
        <p:txBody>
          <a:bodyPr/>
          <a:lstStyle/>
          <a:p>
            <a:fld id="{F1DE7604-83B1-4C7B-83A1-BD91109DE76C}" type="slidenum">
              <a:rPr lang="en-US" smtClean="0"/>
              <a:t>‹#›</a:t>
            </a:fld>
            <a:endParaRPr lang="en-US"/>
          </a:p>
        </p:txBody>
      </p:sp>
    </p:spTree>
    <p:extLst>
      <p:ext uri="{BB962C8B-B14F-4D97-AF65-F5344CB8AC3E}">
        <p14:creationId xmlns:p14="http://schemas.microsoft.com/office/powerpoint/2010/main" val="421422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hoto Option White">
    <p:spTree>
      <p:nvGrpSpPr>
        <p:cNvPr id="1" name=""/>
        <p:cNvGrpSpPr/>
        <p:nvPr/>
      </p:nvGrpSpPr>
      <p:grpSpPr>
        <a:xfrm>
          <a:off x="0" y="0"/>
          <a:ext cx="0" cy="0"/>
          <a:chOff x="0" y="0"/>
          <a:chExt cx="0" cy="0"/>
        </a:xfrm>
      </p:grpSpPr>
      <p:sp>
        <p:nvSpPr>
          <p:cNvPr id="11" name="Rectangle 10"/>
          <p:cNvSpPr/>
          <p:nvPr userDrawn="1"/>
        </p:nvSpPr>
        <p:spPr>
          <a:xfrm>
            <a:off x="7599680" y="6035040"/>
            <a:ext cx="154432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39F65B1-95F5-E744-83AF-9E3059DBA78B}"/>
              </a:ext>
            </a:extLst>
          </p:cNvPr>
          <p:cNvSpPr/>
          <p:nvPr userDrawn="1"/>
        </p:nvSpPr>
        <p:spPr>
          <a:xfrm>
            <a:off x="310776" y="0"/>
            <a:ext cx="43688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PLACE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PHOTO HERE.</a:t>
            </a: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GO TO VIEW &gt; SLIDE MASTER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SELECT THIS SHAPE AND THE CARE LOGO &gt;</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1350" b="1" i="0" dirty="0">
                <a:latin typeface="Fira Sans Condensed SemiBold" panose="020B0603050000020004" pitchFamily="34" charset="0"/>
              </a:rPr>
              <a:t>COPY &gt;</a:t>
            </a:r>
            <a:r>
              <a:rPr lang="en-US" sz="1350" b="1" i="0" baseline="0" dirty="0">
                <a:latin typeface="Fira Sans Condensed SemiBold" panose="020B0603050000020004" pitchFamily="34" charset="0"/>
              </a:rPr>
              <a:t> </a:t>
            </a:r>
            <a:r>
              <a:rPr lang="en-US" sz="1350" b="1" i="0" dirty="0">
                <a:latin typeface="Fira Sans Condensed SemiBold" panose="020B0603050000020004" pitchFamily="34" charset="0"/>
              </a:rPr>
              <a:t>GO BACK TO  NORMAL VIEW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PASTE THIS TEMPLATE WHERE YOU WANT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SHAPE FORMAT &gt; SHAPE FILL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 PICTURE &gt; BROWSE FOR PHOTO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INSERT &gt; PICTURE FORMAT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CROP &gt; FILL &gt; ADJUST IMAGE</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SIZE AND PLACEMENT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DELETE THIS TEXT!</a:t>
            </a:r>
            <a:endParaRPr lang="en-US" sz="1350" dirty="0"/>
          </a:p>
        </p:txBody>
      </p:sp>
      <p:sp>
        <p:nvSpPr>
          <p:cNvPr id="8" name="Title 1">
            <a:extLst>
              <a:ext uri="{FF2B5EF4-FFF2-40B4-BE49-F238E27FC236}">
                <a16:creationId xmlns:a16="http://schemas.microsoft.com/office/drawing/2014/main" id="{87C005A4-BD93-9045-8D96-47A27CB1AEDB}"/>
              </a:ext>
            </a:extLst>
          </p:cNvPr>
          <p:cNvSpPr>
            <a:spLocks noGrp="1"/>
          </p:cNvSpPr>
          <p:nvPr>
            <p:ph type="ctrTitle"/>
          </p:nvPr>
        </p:nvSpPr>
        <p:spPr>
          <a:xfrm>
            <a:off x="4866640" y="2657405"/>
            <a:ext cx="4084320" cy="1955235"/>
          </a:xfrm>
        </p:spPr>
        <p:txBody>
          <a:bodyPr anchor="t"/>
          <a:lstStyle>
            <a:lvl1pPr algn="ctr">
              <a:defRPr sz="3600" b="1" i="0">
                <a:solidFill>
                  <a:srgbClr val="000000"/>
                </a:solidFill>
                <a:latin typeface="Fira Sans Condensed" charset="0"/>
                <a:ea typeface="Fira Sans Condensed" charset="0"/>
                <a:cs typeface="Fira Sans Condensed" charset="0"/>
              </a:defRPr>
            </a:lvl1pPr>
          </a:lstStyle>
          <a:p>
            <a:r>
              <a:rPr lang="en-US" dirty="0"/>
              <a:t>Click to edit Master title style</a:t>
            </a:r>
          </a:p>
        </p:txBody>
      </p:sp>
      <p:sp>
        <p:nvSpPr>
          <p:cNvPr id="9" name="Subtitle 2">
            <a:extLst>
              <a:ext uri="{FF2B5EF4-FFF2-40B4-BE49-F238E27FC236}">
                <a16:creationId xmlns:a16="http://schemas.microsoft.com/office/drawing/2014/main" id="{0FB3F963-3AA8-0141-B612-C75B00A8ABC2}"/>
              </a:ext>
            </a:extLst>
          </p:cNvPr>
          <p:cNvSpPr>
            <a:spLocks noGrp="1"/>
          </p:cNvSpPr>
          <p:nvPr>
            <p:ph type="subTitle" idx="1"/>
          </p:nvPr>
        </p:nvSpPr>
        <p:spPr>
          <a:xfrm>
            <a:off x="4866641" y="4735687"/>
            <a:ext cx="4084320" cy="1176306"/>
          </a:xfrm>
        </p:spPr>
        <p:txBody>
          <a:bodyPr>
            <a:normAutofit/>
          </a:bodyPr>
          <a:lstStyle>
            <a:lvl1pPr marL="0" indent="0" algn="ctr">
              <a:buNone/>
              <a:defRPr sz="2800" b="1" i="0">
                <a:solidFill>
                  <a:schemeClr val="tx1"/>
                </a:solidFill>
                <a:latin typeface="Fira Sans Condensed" charset="0"/>
                <a:ea typeface="Fira Sans Condensed" charset="0"/>
                <a:cs typeface="Fira Sans Condense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5627" y="935434"/>
            <a:ext cx="2656880" cy="858428"/>
          </a:xfrm>
          <a:prstGeom prst="rect">
            <a:avLst/>
          </a:prstGeom>
        </p:spPr>
      </p:pic>
      <p:sp>
        <p:nvSpPr>
          <p:cNvPr id="12" name="Rectangle 11">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092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Photo Option Orange">
    <p:spTree>
      <p:nvGrpSpPr>
        <p:cNvPr id="1" name=""/>
        <p:cNvGrpSpPr/>
        <p:nvPr/>
      </p:nvGrpSpPr>
      <p:grpSpPr>
        <a:xfrm>
          <a:off x="0" y="0"/>
          <a:ext cx="0" cy="0"/>
          <a:chOff x="0" y="0"/>
          <a:chExt cx="0" cy="0"/>
        </a:xfrm>
      </p:grpSpPr>
      <p:sp>
        <p:nvSpPr>
          <p:cNvPr id="2" name="Rectangle 1"/>
          <p:cNvSpPr/>
          <p:nvPr userDrawn="1"/>
        </p:nvSpPr>
        <p:spPr>
          <a:xfrm>
            <a:off x="4693622" y="0"/>
            <a:ext cx="44503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39F65B1-95F5-E744-83AF-9E3059DBA78B}"/>
              </a:ext>
            </a:extLst>
          </p:cNvPr>
          <p:cNvSpPr/>
          <p:nvPr userDrawn="1"/>
        </p:nvSpPr>
        <p:spPr>
          <a:xfrm>
            <a:off x="310776" y="0"/>
            <a:ext cx="4382846"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PLACE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PHOTO HERE.</a:t>
            </a: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GO TO VIEW &gt; SLIDE MASTER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SELECT THIS SHAPE AND THE CARE LOGO &gt;</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1350" b="1" i="0" dirty="0">
                <a:latin typeface="Fira Sans Condensed SemiBold" panose="020B0603050000020004" pitchFamily="34" charset="0"/>
              </a:rPr>
              <a:t>COPY &gt;</a:t>
            </a:r>
            <a:r>
              <a:rPr lang="en-US" sz="1350" b="1" i="0" baseline="0" dirty="0">
                <a:latin typeface="Fira Sans Condensed SemiBold" panose="020B0603050000020004" pitchFamily="34" charset="0"/>
              </a:rPr>
              <a:t> </a:t>
            </a:r>
            <a:r>
              <a:rPr lang="en-US" sz="1350" b="1" i="0" dirty="0">
                <a:latin typeface="Fira Sans Condensed SemiBold" panose="020B0603050000020004" pitchFamily="34" charset="0"/>
              </a:rPr>
              <a:t>GO BACK TO  NORMAL VIEW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PASTE THIS TEMPLATE WHERE YOU WANT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SHAPE FORMAT &gt; SHAPE FILL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 PICTURE &gt; BROWSE FOR PHOTO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INSERT &gt; PICTURE FORMAT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CROP &gt; FILL &gt; ADJUST IMAGE</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SIZE AND PLACEMENT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DELETE THIS TEXT!</a:t>
            </a:r>
            <a:endParaRPr lang="en-US" sz="1350" dirty="0"/>
          </a:p>
        </p:txBody>
      </p:sp>
      <p:sp>
        <p:nvSpPr>
          <p:cNvPr id="8" name="Title 1">
            <a:extLst>
              <a:ext uri="{FF2B5EF4-FFF2-40B4-BE49-F238E27FC236}">
                <a16:creationId xmlns:a16="http://schemas.microsoft.com/office/drawing/2014/main" id="{87C005A4-BD93-9045-8D96-47A27CB1AEDB}"/>
              </a:ext>
            </a:extLst>
          </p:cNvPr>
          <p:cNvSpPr>
            <a:spLocks noGrp="1"/>
          </p:cNvSpPr>
          <p:nvPr>
            <p:ph type="ctrTitle"/>
          </p:nvPr>
        </p:nvSpPr>
        <p:spPr>
          <a:xfrm>
            <a:off x="4866640" y="2657405"/>
            <a:ext cx="4084320" cy="1955235"/>
          </a:xfrm>
        </p:spPr>
        <p:txBody>
          <a:bodyPr anchor="t"/>
          <a:lstStyle>
            <a:lvl1pPr algn="ctr">
              <a:defRPr sz="3600" b="1" i="0">
                <a:solidFill>
                  <a:schemeClr val="bg1"/>
                </a:solidFill>
                <a:latin typeface="Fira Sans Condensed" charset="0"/>
                <a:ea typeface="Fira Sans Condensed" charset="0"/>
                <a:cs typeface="Fira Sans Condensed" charset="0"/>
              </a:defRPr>
            </a:lvl1pPr>
          </a:lstStyle>
          <a:p>
            <a:r>
              <a:rPr lang="en-US" dirty="0"/>
              <a:t>Click to edit Master title style</a:t>
            </a:r>
          </a:p>
        </p:txBody>
      </p:sp>
      <p:sp>
        <p:nvSpPr>
          <p:cNvPr id="9" name="Subtitle 2">
            <a:extLst>
              <a:ext uri="{FF2B5EF4-FFF2-40B4-BE49-F238E27FC236}">
                <a16:creationId xmlns:a16="http://schemas.microsoft.com/office/drawing/2014/main" id="{0FB3F963-3AA8-0141-B612-C75B00A8ABC2}"/>
              </a:ext>
            </a:extLst>
          </p:cNvPr>
          <p:cNvSpPr>
            <a:spLocks noGrp="1"/>
          </p:cNvSpPr>
          <p:nvPr>
            <p:ph type="subTitle" idx="1"/>
          </p:nvPr>
        </p:nvSpPr>
        <p:spPr>
          <a:xfrm>
            <a:off x="4866641" y="4735687"/>
            <a:ext cx="4084320" cy="1176306"/>
          </a:xfrm>
        </p:spPr>
        <p:txBody>
          <a:bodyPr>
            <a:normAutofit/>
          </a:bodyPr>
          <a:lstStyle>
            <a:lvl1pPr marL="0" indent="0" algn="ctr">
              <a:buNone/>
              <a:defRPr sz="2800" b="1" i="0">
                <a:solidFill>
                  <a:schemeClr val="bg1"/>
                </a:solidFill>
                <a:latin typeface="Fira Sans Condensed" charset="0"/>
                <a:ea typeface="Fira Sans Condensed" charset="0"/>
                <a:cs typeface="Fira Sans Condense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Rectangle 13">
            <a:extLst>
              <a:ext uri="{FF2B5EF4-FFF2-40B4-BE49-F238E27FC236}">
                <a16:creationId xmlns:a16="http://schemas.microsoft.com/office/drawing/2014/main" id="{969B8BE5-CC2F-AF4B-8D43-AB9C787F4FBB}"/>
              </a:ext>
            </a:extLst>
          </p:cNvPr>
          <p:cNvSpPr/>
          <p:nvPr userDrawn="1"/>
        </p:nvSpPr>
        <p:spPr>
          <a:xfrm rot="5400000">
            <a:off x="-3270995" y="3271059"/>
            <a:ext cx="6857935"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496" y="1364714"/>
            <a:ext cx="7886700" cy="4065517"/>
          </a:xfrm>
        </p:spPr>
        <p:txBody>
          <a:bodyPr>
            <a:normAutofit/>
          </a:bodyPr>
          <a:lstStyle>
            <a:lvl1pPr>
              <a:defRPr sz="2200">
                <a:solidFill>
                  <a:srgbClr val="000000"/>
                </a:solidFill>
              </a:defRPr>
            </a:lvl1pPr>
            <a:lvl2pPr>
              <a:defRPr sz="1600">
                <a:solidFill>
                  <a:srgbClr val="000000"/>
                </a:solidFill>
              </a:defRPr>
            </a:lvl2pPr>
            <a:lvl3pPr>
              <a:defRPr sz="1600">
                <a:solidFill>
                  <a:srgbClr val="000000"/>
                </a:solidFill>
              </a:defRPr>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8" name="Title Placeholder 1">
            <a:extLst>
              <a:ext uri="{FF2B5EF4-FFF2-40B4-BE49-F238E27FC236}">
                <a16:creationId xmlns:a16="http://schemas.microsoft.com/office/drawing/2014/main" id="{2F24E8B1-54E1-1641-9204-BE3EAABABD4E}"/>
              </a:ext>
            </a:extLst>
          </p:cNvPr>
          <p:cNvSpPr>
            <a:spLocks noGrp="1"/>
          </p:cNvSpPr>
          <p:nvPr>
            <p:ph type="title" hasCustomPrompt="1"/>
          </p:nvPr>
        </p:nvSpPr>
        <p:spPr>
          <a:xfrm>
            <a:off x="514496" y="295924"/>
            <a:ext cx="7155166" cy="429768"/>
          </a:xfrm>
          <a:prstGeom prst="rect">
            <a:avLst/>
          </a:prstGeom>
        </p:spPr>
        <p:txBody>
          <a:bodyPr vert="horz" lIns="91440" tIns="45720" rIns="91440" bIns="45720" rtlCol="0" anchor="t" anchorCtr="0">
            <a:noAutofit/>
          </a:bodyPr>
          <a:lstStyle/>
          <a:p>
            <a:r>
              <a:rPr lang="en-US" dirty="0"/>
              <a:t>click to edit master title style</a:t>
            </a:r>
          </a:p>
        </p:txBody>
      </p:sp>
    </p:spTree>
    <p:extLst>
      <p:ext uri="{BB962C8B-B14F-4D97-AF65-F5344CB8AC3E}">
        <p14:creationId xmlns:p14="http://schemas.microsoft.com/office/powerpoint/2010/main" val="279621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rgbClr val="000000"/>
                </a:solidFill>
                <a:latin typeface="Fira Sans Condensed" charset="0"/>
                <a:ea typeface="Fira Sans Condensed" charset="0"/>
                <a:cs typeface="Fira Sans Condensed" charset="0"/>
              </a:defRPr>
            </a:lvl1pPr>
          </a:lstStyle>
          <a:p>
            <a:r>
              <a:rPr lang="en-US" dirty="0"/>
              <a:t>click to edit master title style</a:t>
            </a:r>
          </a:p>
        </p:txBody>
      </p:sp>
      <p:sp>
        <p:nvSpPr>
          <p:cNvPr id="3" name="Content Placeholder 2"/>
          <p:cNvSpPr>
            <a:spLocks noGrp="1"/>
          </p:cNvSpPr>
          <p:nvPr>
            <p:ph sz="half" idx="1"/>
          </p:nvPr>
        </p:nvSpPr>
        <p:spPr>
          <a:xfrm>
            <a:off x="514496" y="1355728"/>
            <a:ext cx="3886200" cy="4603641"/>
          </a:xfrm>
        </p:spPr>
        <p:txBody>
          <a:bodyPr>
            <a:normAutofit/>
          </a:bodyPr>
          <a:lstStyle>
            <a:lvl1pPr>
              <a:defRPr sz="2200"/>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355725"/>
            <a:ext cx="3886200" cy="4603644"/>
          </a:xfrm>
        </p:spPr>
        <p:txBody>
          <a:bodyPr>
            <a:normAutofit/>
          </a:bodyPr>
          <a:lstStyle>
            <a:lvl1pPr>
              <a:defRPr sz="2200"/>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8968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 Two Photo Righ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4496" y="1363172"/>
            <a:ext cx="3886200" cy="4627727"/>
          </a:xfrm>
        </p:spPr>
        <p:txBody>
          <a:bodyPr>
            <a:normAutofit/>
          </a:bodyPr>
          <a:lstStyle>
            <a:lvl1pPr>
              <a:defRPr sz="2200"/>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6" name="Content Placeholder 3">
            <a:extLst>
              <a:ext uri="{FF2B5EF4-FFF2-40B4-BE49-F238E27FC236}">
                <a16:creationId xmlns:a16="http://schemas.microsoft.com/office/drawing/2014/main" id="{3192F148-76DA-8746-BAF3-89007244F406}"/>
              </a:ext>
            </a:extLst>
          </p:cNvPr>
          <p:cNvSpPr>
            <a:spLocks noGrp="1"/>
          </p:cNvSpPr>
          <p:nvPr>
            <p:ph sz="half" idx="10"/>
          </p:nvPr>
        </p:nvSpPr>
        <p:spPr>
          <a:xfrm>
            <a:off x="4629150" y="1363170"/>
            <a:ext cx="3886200" cy="2065830"/>
          </a:xfrm>
        </p:spPr>
        <p:txBody>
          <a:bodyPr>
            <a:normAutofit/>
          </a:bodyPr>
          <a:lstStyle>
            <a:lvl1pPr>
              <a:defRPr sz="2200"/>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7" name="Content Placeholder 3">
            <a:extLst>
              <a:ext uri="{FF2B5EF4-FFF2-40B4-BE49-F238E27FC236}">
                <a16:creationId xmlns:a16="http://schemas.microsoft.com/office/drawing/2014/main" id="{FCE69329-2461-8C44-AB1B-BF6AAEA45694}"/>
              </a:ext>
            </a:extLst>
          </p:cNvPr>
          <p:cNvSpPr>
            <a:spLocks noGrp="1"/>
          </p:cNvSpPr>
          <p:nvPr>
            <p:ph sz="half" idx="11"/>
          </p:nvPr>
        </p:nvSpPr>
        <p:spPr>
          <a:xfrm>
            <a:off x="4629150" y="3846532"/>
            <a:ext cx="3886200" cy="2144367"/>
          </a:xfrm>
        </p:spPr>
        <p:txBody>
          <a:bodyPr>
            <a:normAutofit/>
          </a:bodyPr>
          <a:lstStyle>
            <a:lvl1pPr>
              <a:defRPr sz="2200"/>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8" name="Title Placeholder 1">
            <a:extLst>
              <a:ext uri="{FF2B5EF4-FFF2-40B4-BE49-F238E27FC236}">
                <a16:creationId xmlns:a16="http://schemas.microsoft.com/office/drawing/2014/main" id="{E4BE4228-19EE-D343-B422-75D40A082EFB}"/>
              </a:ext>
            </a:extLst>
          </p:cNvPr>
          <p:cNvSpPr>
            <a:spLocks noGrp="1"/>
          </p:cNvSpPr>
          <p:nvPr>
            <p:ph type="title" hasCustomPrompt="1"/>
          </p:nvPr>
        </p:nvSpPr>
        <p:spPr>
          <a:xfrm>
            <a:off x="514496" y="295924"/>
            <a:ext cx="7155166" cy="429768"/>
          </a:xfrm>
          <a:prstGeom prst="rect">
            <a:avLst/>
          </a:prstGeom>
        </p:spPr>
        <p:txBody>
          <a:bodyPr vert="horz" lIns="91440" tIns="45720" rIns="91440" bIns="45720" rtlCol="0" anchor="t" anchorCtr="0">
            <a:noAutofit/>
          </a:bodyPr>
          <a:lstStyle/>
          <a:p>
            <a:r>
              <a:rPr lang="en-US" dirty="0"/>
              <a:t>click to edit master title style</a:t>
            </a:r>
          </a:p>
        </p:txBody>
      </p:sp>
    </p:spTree>
    <p:extLst>
      <p:ext uri="{BB962C8B-B14F-4D97-AF65-F5344CB8AC3E}">
        <p14:creationId xmlns:p14="http://schemas.microsoft.com/office/powerpoint/2010/main" val="341604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4496" y="1373613"/>
            <a:ext cx="3868340" cy="506696"/>
          </a:xfrm>
        </p:spPr>
        <p:txBody>
          <a:bodyPr anchor="t">
            <a:noAutofit/>
          </a:bodyPr>
          <a:lstStyle>
            <a:lvl1pPr marL="0" indent="0">
              <a:buNone/>
              <a:defRPr sz="2400" b="1">
                <a:solidFill>
                  <a:srgbClr val="E36F1E"/>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496" y="2382296"/>
            <a:ext cx="3868340" cy="3874704"/>
          </a:xfrm>
        </p:spPr>
        <p:txBody>
          <a:bodyPr>
            <a:normAutofit/>
          </a:bodyPr>
          <a:lstStyle>
            <a:lvl1pPr>
              <a:defRPr sz="2200"/>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29151" y="1373613"/>
            <a:ext cx="3887391" cy="506696"/>
          </a:xfrm>
        </p:spPr>
        <p:txBody>
          <a:bodyPr anchor="t">
            <a:noAutofit/>
          </a:bodyPr>
          <a:lstStyle>
            <a:lvl1pPr marL="0" indent="0">
              <a:buNone/>
              <a:defRPr sz="2400" b="1">
                <a:solidFill>
                  <a:srgbClr val="E36F1E"/>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1" y="2382298"/>
            <a:ext cx="3887391" cy="3874703"/>
          </a:xfrm>
        </p:spPr>
        <p:txBody>
          <a:bodyPr>
            <a:normAutofit/>
          </a:bodyPr>
          <a:lstStyle>
            <a:lvl1pPr>
              <a:defRPr sz="2200"/>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8" name="Title Placeholder 1">
            <a:extLst>
              <a:ext uri="{FF2B5EF4-FFF2-40B4-BE49-F238E27FC236}">
                <a16:creationId xmlns:a16="http://schemas.microsoft.com/office/drawing/2014/main" id="{BEA07319-73D5-CD40-9FBC-5C8F5F613345}"/>
              </a:ext>
            </a:extLst>
          </p:cNvPr>
          <p:cNvSpPr>
            <a:spLocks noGrp="1"/>
          </p:cNvSpPr>
          <p:nvPr>
            <p:ph type="title" hasCustomPrompt="1"/>
          </p:nvPr>
        </p:nvSpPr>
        <p:spPr>
          <a:xfrm>
            <a:off x="514496" y="295924"/>
            <a:ext cx="7155166" cy="429768"/>
          </a:xfrm>
          <a:prstGeom prst="rect">
            <a:avLst/>
          </a:prstGeom>
        </p:spPr>
        <p:txBody>
          <a:bodyPr vert="horz" lIns="91440" tIns="45720" rIns="91440" bIns="45720" rtlCol="0" anchor="t" anchorCtr="0">
            <a:noAutofit/>
          </a:bodyPr>
          <a:lstStyle/>
          <a:p>
            <a:r>
              <a:rPr lang="en-US" dirty="0"/>
              <a:t>click to edit master title style</a:t>
            </a:r>
          </a:p>
        </p:txBody>
      </p:sp>
    </p:spTree>
    <p:extLst>
      <p:ext uri="{BB962C8B-B14F-4D97-AF65-F5344CB8AC3E}">
        <p14:creationId xmlns:p14="http://schemas.microsoft.com/office/powerpoint/2010/main" val="17472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8208520-8EEE-6449-A029-99ACAA27706E}"/>
              </a:ext>
            </a:extLst>
          </p:cNvPr>
          <p:cNvSpPr>
            <a:spLocks noGrp="1"/>
          </p:cNvSpPr>
          <p:nvPr>
            <p:ph type="title"/>
          </p:nvPr>
        </p:nvSpPr>
        <p:spPr>
          <a:xfrm>
            <a:off x="514496" y="295924"/>
            <a:ext cx="7155166" cy="429768"/>
          </a:xfrm>
          <a:prstGeom prst="rect">
            <a:avLst/>
          </a:prstGeom>
        </p:spPr>
        <p:txBody>
          <a:bodyPr vert="horz" lIns="91440" tIns="45720" rIns="91440" bIns="45720" rtlCol="0" anchor="t" anchorCtr="0">
            <a:noAutofit/>
          </a:bodyPr>
          <a:lstStyle/>
          <a:p>
            <a:r>
              <a:rPr lang="en-US" dirty="0"/>
              <a:t>Click to edit Master title style</a:t>
            </a:r>
          </a:p>
        </p:txBody>
      </p:sp>
    </p:spTree>
    <p:extLst>
      <p:ext uri="{BB962C8B-B14F-4D97-AF65-F5344CB8AC3E}">
        <p14:creationId xmlns:p14="http://schemas.microsoft.com/office/powerpoint/2010/main" val="190296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16FCBD35-36CC-6F40-A9F2-53175530CEC3}"/>
              </a:ext>
            </a:extLst>
          </p:cNvPr>
          <p:cNvSpPr>
            <a:spLocks noGrp="1"/>
          </p:cNvSpPr>
          <p:nvPr>
            <p:ph type="title"/>
          </p:nvPr>
        </p:nvSpPr>
        <p:spPr>
          <a:xfrm>
            <a:off x="514496" y="295924"/>
            <a:ext cx="7155166" cy="429768"/>
          </a:xfrm>
          <a:prstGeom prst="rect">
            <a:avLst/>
          </a:prstGeom>
        </p:spPr>
        <p:txBody>
          <a:bodyPr vert="horz" lIns="91440" tIns="45720" rIns="91440" bIns="45720" rtlCol="0" anchor="t" anchorCtr="0">
            <a:noAutofit/>
          </a:bodyPr>
          <a:lstStyle/>
          <a:p>
            <a:r>
              <a:rPr lang="en-US" dirty="0"/>
              <a:t>Click to edit Master title style</a:t>
            </a:r>
          </a:p>
        </p:txBody>
      </p:sp>
      <p:sp>
        <p:nvSpPr>
          <p:cNvPr id="13" name="Text Placeholder 2">
            <a:extLst>
              <a:ext uri="{FF2B5EF4-FFF2-40B4-BE49-F238E27FC236}">
                <a16:creationId xmlns:a16="http://schemas.microsoft.com/office/drawing/2014/main" id="{4F1B6F64-8DC7-C34F-801D-7AF34CF07A77}"/>
              </a:ext>
            </a:extLst>
          </p:cNvPr>
          <p:cNvSpPr>
            <a:spLocks noGrp="1"/>
          </p:cNvSpPr>
          <p:nvPr>
            <p:ph type="body" idx="1"/>
          </p:nvPr>
        </p:nvSpPr>
        <p:spPr>
          <a:xfrm>
            <a:off x="502304" y="1343049"/>
            <a:ext cx="692047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4" name="Slide Number Placeholder 9">
            <a:extLst>
              <a:ext uri="{FF2B5EF4-FFF2-40B4-BE49-F238E27FC236}">
                <a16:creationId xmlns:a16="http://schemas.microsoft.com/office/drawing/2014/main" id="{CF207B72-E757-434D-8B2D-C609B3EAED54}"/>
              </a:ext>
            </a:extLst>
          </p:cNvPr>
          <p:cNvSpPr txBox="1">
            <a:spLocks/>
          </p:cNvSpPr>
          <p:nvPr userDrawn="1"/>
        </p:nvSpPr>
        <p:spPr>
          <a:xfrm>
            <a:off x="388135" y="6255033"/>
            <a:ext cx="382830" cy="336441"/>
          </a:xfrm>
          <a:prstGeom prst="rect">
            <a:avLst/>
          </a:prstGeom>
        </p:spPr>
        <p:txBody>
          <a:bodyPr vert="horz" lIns="91440" tIns="45720" rIns="91440" bIns="45720" rtlCol="0" anchor="ctr"/>
          <a:lstStyle>
            <a:defPPr>
              <a:defRPr lang="en-US"/>
            </a:defPPr>
            <a:lvl1pPr marL="0" algn="r" defTabSz="457200" rtl="0" eaLnBrk="1" latinLnBrk="0" hangingPunct="1">
              <a:defRPr sz="1400" b="0" i="0" kern="1200">
                <a:solidFill>
                  <a:srgbClr val="595959"/>
                </a:solidFill>
                <a:latin typeface="Fira Sans Condensed" panose="020B05030500000200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9098D9-6B28-8C47-9D8C-522BFF1DF707}" type="slidenum">
              <a:rPr lang="en-US" sz="1200" smtClean="0"/>
              <a:pPr/>
              <a:t>‹#›</a:t>
            </a:fld>
            <a:endParaRPr lang="en-US" sz="1200" dirty="0"/>
          </a:p>
        </p:txBody>
      </p:sp>
      <p:pic>
        <p:nvPicPr>
          <p:cNvPr id="17" name="Picture 16">
            <a:extLst>
              <a:ext uri="{FF2B5EF4-FFF2-40B4-BE49-F238E27FC236}">
                <a16:creationId xmlns:a16="http://schemas.microsoft.com/office/drawing/2014/main" id="{9E898284-7487-3B49-915E-603F658ACBA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754790" y="6255033"/>
            <a:ext cx="1166361" cy="376847"/>
          </a:xfrm>
          <a:prstGeom prst="rect">
            <a:avLst/>
          </a:prstGeom>
        </p:spPr>
      </p:pic>
      <p:sp>
        <p:nvSpPr>
          <p:cNvPr id="8" name="Rectangle 7">
            <a:extLst>
              <a:ext uri="{FF2B5EF4-FFF2-40B4-BE49-F238E27FC236}">
                <a16:creationId xmlns:a16="http://schemas.microsoft.com/office/drawing/2014/main" id="{FA29176F-88BA-924D-8B56-BED99BA7DB2C}"/>
              </a:ext>
            </a:extLst>
          </p:cNvPr>
          <p:cNvSpPr/>
          <p:nvPr userDrawn="1"/>
        </p:nvSpPr>
        <p:spPr>
          <a:xfrm>
            <a:off x="0" y="0"/>
            <a:ext cx="315948" cy="6858000"/>
          </a:xfrm>
          <a:prstGeom prst="rect">
            <a:avLst/>
          </a:prstGeom>
          <a:solidFill>
            <a:srgbClr val="E36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69B8BE5-CC2F-AF4B-8D43-AB9C787F4FBB}"/>
              </a:ext>
            </a:extLst>
          </p:cNvPr>
          <p:cNvSpPr/>
          <p:nvPr userDrawn="1"/>
        </p:nvSpPr>
        <p:spPr>
          <a:xfrm rot="5400000">
            <a:off x="-341237" y="341302"/>
            <a:ext cx="998421" cy="315947"/>
          </a:xfrm>
          <a:prstGeom prst="rect">
            <a:avLst/>
          </a:prstGeom>
          <a:solidFill>
            <a:srgbClr val="F4B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914827"/>
      </p:ext>
    </p:extLst>
  </p:cSld>
  <p:clrMap bg1="lt1" tx1="dk1" bg2="lt2" tx2="dk2" accent1="accent1" accent2="accent2" accent3="accent3" accent4="accent4" accent5="accent5" accent6="accent6" hlink="hlink" folHlink="folHlink"/>
  <p:sldLayoutIdLst>
    <p:sldLayoutId id="2147483680" r:id="rId1"/>
    <p:sldLayoutId id="2147483679" r:id="rId2"/>
    <p:sldLayoutId id="2147483690" r:id="rId3"/>
    <p:sldLayoutId id="2147483693" r:id="rId4"/>
    <p:sldLayoutId id="2147483684" r:id="rId5"/>
    <p:sldLayoutId id="2147483685" r:id="rId6"/>
    <p:sldLayoutId id="2147483686" r:id="rId7"/>
    <p:sldLayoutId id="2147483687" r:id="rId8"/>
    <p:sldLayoutId id="2147483675" r:id="rId9"/>
    <p:sldLayoutId id="2147483676" r:id="rId10"/>
    <p:sldLayoutId id="2147483691" r:id="rId11"/>
    <p:sldLayoutId id="2147483677" r:id="rId12"/>
    <p:sldLayoutId id="2147483692" r:id="rId13"/>
    <p:sldLayoutId id="2147483683" r:id="rId14"/>
    <p:sldLayoutId id="2147483682" r:id="rId15"/>
    <p:sldLayoutId id="2147483689" r:id="rId16"/>
    <p:sldLayoutId id="2147483688" r:id="rId17"/>
  </p:sldLayoutIdLst>
  <p:txStyles>
    <p:titleStyle>
      <a:lvl1pPr algn="l" defTabSz="914400" rtl="0" eaLnBrk="1" latinLnBrk="0" hangingPunct="1">
        <a:lnSpc>
          <a:spcPct val="90000"/>
        </a:lnSpc>
        <a:spcBef>
          <a:spcPct val="0"/>
        </a:spcBef>
        <a:buNone/>
        <a:defRPr sz="3200" b="1" i="0" kern="1200">
          <a:solidFill>
            <a:srgbClr val="000000"/>
          </a:solidFill>
          <a:latin typeface="Fira Sans Condensed" panose="020B0503050000020004" pitchFamily="34" charset="0"/>
          <a:ea typeface="Fira Sans" panose="020B0503050000020004" pitchFamily="34"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200" b="0" i="0" kern="1200">
          <a:solidFill>
            <a:srgbClr val="000000"/>
          </a:solidFill>
          <a:latin typeface="Fira Sans Condensed" panose="020B05030500000200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rgbClr val="000000"/>
          </a:solidFill>
          <a:latin typeface="Fira Sans Condensed" panose="020B05030500000200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rgbClr val="000000"/>
          </a:solidFill>
          <a:latin typeface="Fira Sans Condensed"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584EB0-AC5C-46C8-9DD5-32A13149E6E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AA77BC-CC13-4468-85F5-E2FA642BE6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C2F6B-7630-490E-83BE-CB208F90A0B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27779-606F-475D-9269-973294D297F3}" type="datetimeFigureOut">
              <a:rPr lang="en-US" smtClean="0"/>
              <a:t>3/23/2021</a:t>
            </a:fld>
            <a:endParaRPr lang="en-US"/>
          </a:p>
        </p:txBody>
      </p:sp>
      <p:sp>
        <p:nvSpPr>
          <p:cNvPr id="5" name="Footer Placeholder 4">
            <a:extLst>
              <a:ext uri="{FF2B5EF4-FFF2-40B4-BE49-F238E27FC236}">
                <a16:creationId xmlns:a16="http://schemas.microsoft.com/office/drawing/2014/main" id="{8B395D4C-929B-420B-885C-9FA8D44F9FC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5FE673-B3AA-4B06-AB08-72D3EF61C4D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E7604-83B1-4C7B-83A1-BD91109DE76C}" type="slidenum">
              <a:rPr lang="en-US" smtClean="0"/>
              <a:t>‹#›</a:t>
            </a:fld>
            <a:endParaRPr lang="en-US"/>
          </a:p>
        </p:txBody>
      </p:sp>
    </p:spTree>
    <p:extLst>
      <p:ext uri="{BB962C8B-B14F-4D97-AF65-F5344CB8AC3E}">
        <p14:creationId xmlns:p14="http://schemas.microsoft.com/office/powerpoint/2010/main" val="306951529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832A340-D857-F345-A000-D7BFE0A67C66}"/>
              </a:ext>
            </a:extLst>
          </p:cNvPr>
          <p:cNvSpPr>
            <a:spLocks noGrp="1"/>
          </p:cNvSpPr>
          <p:nvPr>
            <p:ph type="subTitle" idx="1"/>
          </p:nvPr>
        </p:nvSpPr>
        <p:spPr>
          <a:xfrm>
            <a:off x="2340077" y="5779655"/>
            <a:ext cx="4463845" cy="495400"/>
          </a:xfrm>
        </p:spPr>
        <p:txBody>
          <a:bodyPr/>
          <a:lstStyle/>
          <a:p>
            <a:r>
              <a:rPr lang="en-US" sz="2400" i="1" dirty="0"/>
              <a:t>February 2020</a:t>
            </a:r>
          </a:p>
        </p:txBody>
      </p:sp>
      <p:sp>
        <p:nvSpPr>
          <p:cNvPr id="2" name="Rectangle 1">
            <a:extLst>
              <a:ext uri="{FF2B5EF4-FFF2-40B4-BE49-F238E27FC236}">
                <a16:creationId xmlns:a16="http://schemas.microsoft.com/office/drawing/2014/main" id="{5EA47BF4-1F3B-4C6E-A712-E3EBA1B21B05}"/>
              </a:ext>
            </a:extLst>
          </p:cNvPr>
          <p:cNvSpPr/>
          <p:nvPr/>
        </p:nvSpPr>
        <p:spPr>
          <a:xfrm>
            <a:off x="2600582" y="1792530"/>
            <a:ext cx="3728299" cy="80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CBFB0E86-258A-924D-939A-0B51086DEB5F}"/>
              </a:ext>
            </a:extLst>
          </p:cNvPr>
          <p:cNvSpPr>
            <a:spLocks noGrp="1"/>
          </p:cNvSpPr>
          <p:nvPr>
            <p:ph type="ctrTitle"/>
          </p:nvPr>
        </p:nvSpPr>
        <p:spPr>
          <a:xfrm>
            <a:off x="1570753" y="5199962"/>
            <a:ext cx="6213987" cy="700556"/>
          </a:xfrm>
        </p:spPr>
        <p:txBody>
          <a:bodyPr/>
          <a:lstStyle/>
          <a:p>
            <a:r>
              <a:rPr lang="en-US" dirty="0"/>
              <a:t>Nutritional Success Stories</a:t>
            </a:r>
          </a:p>
        </p:txBody>
      </p:sp>
      <p:pic>
        <p:nvPicPr>
          <p:cNvPr id="4" name="Image 3">
            <a:extLst>
              <a:ext uri="{FF2B5EF4-FFF2-40B4-BE49-F238E27FC236}">
                <a16:creationId xmlns:a16="http://schemas.microsoft.com/office/drawing/2014/main" id="{C8D4B37A-A44A-4E36-8A09-A3C474959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54" y="308185"/>
            <a:ext cx="8487586" cy="1497766"/>
          </a:xfrm>
          <a:prstGeom prst="roundRect">
            <a:avLst>
              <a:gd name="adj" fmla="val 9640"/>
            </a:avLst>
          </a:prstGeom>
          <a:ln w="76200">
            <a:noFill/>
          </a:ln>
        </p:spPr>
      </p:pic>
      <p:pic>
        <p:nvPicPr>
          <p:cNvPr id="9" name="Picture 2" descr="20190803_103018">
            <a:extLst>
              <a:ext uri="{FF2B5EF4-FFF2-40B4-BE49-F238E27FC236}">
                <a16:creationId xmlns:a16="http://schemas.microsoft.com/office/drawing/2014/main" id="{BAEF2D1F-5394-4C83-980C-A499439BC8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37" b="-5437"/>
          <a:stretch/>
        </p:blipFill>
        <p:spPr bwMode="auto">
          <a:xfrm>
            <a:off x="1274233" y="1946471"/>
            <a:ext cx="6807028" cy="33743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67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6640" y="833249"/>
            <a:ext cx="4084320" cy="1955235"/>
          </a:xfrm>
        </p:spPr>
        <p:txBody>
          <a:bodyPr/>
          <a:lstStyle/>
          <a:p>
            <a:r>
              <a:rPr lang="en-US" sz="2800" dirty="0">
                <a:latin typeface="Fira Sans Condensed" panose="020B0503050000020004"/>
              </a:rPr>
              <a:t>IMPROVEMENT OF THE NUTRITIONAL STATUS </a:t>
            </a:r>
            <a:br>
              <a:rPr lang="en-US" sz="2800" dirty="0">
                <a:latin typeface="Fira Sans Condensed" panose="020B0503050000020004"/>
              </a:rPr>
            </a:br>
            <a:r>
              <a:rPr lang="en-US" sz="2200" b="0" dirty="0">
                <a:latin typeface="Fira Sans Condensed" panose="020B0503050000020004"/>
              </a:rPr>
              <a:t>of children age 6 to 23 months in the </a:t>
            </a:r>
            <a:r>
              <a:rPr lang="en-US" sz="2200" b="0" dirty="0" err="1">
                <a:latin typeface="Fira Sans Condensed" panose="020B0503050000020004"/>
              </a:rPr>
              <a:t>Bandiagara</a:t>
            </a:r>
            <a:r>
              <a:rPr lang="en-US" sz="2200" b="0" dirty="0">
                <a:latin typeface="Fira Sans Condensed" panose="020B0503050000020004"/>
              </a:rPr>
              <a:t> District</a:t>
            </a:r>
            <a:endParaRPr lang="fr-FR" sz="2200" b="0" i="1" dirty="0">
              <a:solidFill>
                <a:schemeClr val="bg2">
                  <a:lumMod val="60000"/>
                  <a:lumOff val="40000"/>
                </a:schemeClr>
              </a:solidFill>
              <a:latin typeface="Fira Sans Condensed" panose="020B0503050000020004"/>
            </a:endParaRPr>
          </a:p>
        </p:txBody>
      </p:sp>
      <p:sp>
        <p:nvSpPr>
          <p:cNvPr id="3" name="Subtitle 2"/>
          <p:cNvSpPr>
            <a:spLocks noGrp="1"/>
          </p:cNvSpPr>
          <p:nvPr>
            <p:ph type="subTitle" idx="1"/>
          </p:nvPr>
        </p:nvSpPr>
        <p:spPr>
          <a:xfrm>
            <a:off x="4866640" y="2902094"/>
            <a:ext cx="4084320" cy="3110416"/>
          </a:xfrm>
        </p:spPr>
        <p:txBody>
          <a:bodyPr>
            <a:normAutofit/>
          </a:bodyPr>
          <a:lstStyle/>
          <a:p>
            <a:r>
              <a:rPr lang="en-US" sz="2000" dirty="0">
                <a:latin typeface="Fira Sans Condensed" panose="020B0503050000020004"/>
              </a:rPr>
              <a:t>The benefits of locally produced enriched flour porridge for </a:t>
            </a:r>
            <a:r>
              <a:rPr lang="en-US" sz="2000" dirty="0" err="1">
                <a:latin typeface="Fira Sans Condensed" panose="020B0503050000020004"/>
              </a:rPr>
              <a:t>Mérèka</a:t>
            </a:r>
            <a:r>
              <a:rPr lang="en-US" sz="2000" dirty="0">
                <a:latin typeface="Fira Sans Condensed" panose="020B0503050000020004"/>
              </a:rPr>
              <a:t> </a:t>
            </a:r>
            <a:r>
              <a:rPr lang="en-US" sz="2000" dirty="0" err="1">
                <a:latin typeface="Fira Sans Condensed" panose="020B0503050000020004"/>
              </a:rPr>
              <a:t>Kélépily</a:t>
            </a:r>
            <a:r>
              <a:rPr lang="en-US" sz="2000" dirty="0">
                <a:latin typeface="Fira Sans Condensed" panose="020B0503050000020004"/>
              </a:rPr>
              <a:t>.</a:t>
            </a:r>
          </a:p>
          <a:p>
            <a:endParaRPr lang="en-US" sz="2000" i="1" dirty="0">
              <a:latin typeface="Fira Sans Condensed" panose="020B0503050000020004"/>
            </a:endParaRPr>
          </a:p>
          <a:p>
            <a:r>
              <a:rPr lang="en-US" sz="2000" i="1" dirty="0">
                <a:latin typeface="Fira Sans Condensed" panose="020B0503050000020004"/>
              </a:rPr>
              <a:t>“Today, my child has gained weight through the consumption of enriched flour porridge. My daughter goes months without getting sick, unlike before.”</a:t>
            </a:r>
            <a:endParaRPr lang="en-US" sz="1800" i="1" dirty="0"/>
          </a:p>
        </p:txBody>
      </p:sp>
      <p:sp>
        <p:nvSpPr>
          <p:cNvPr id="9" name="Rectangle 8">
            <a:extLst>
              <a:ext uri="{FF2B5EF4-FFF2-40B4-BE49-F238E27FC236}">
                <a16:creationId xmlns:a16="http://schemas.microsoft.com/office/drawing/2014/main" id="{C775D3B7-571E-4D47-9AF6-C30D95B523F2}"/>
              </a:ext>
            </a:extLst>
          </p:cNvPr>
          <p:cNvSpPr/>
          <p:nvPr/>
        </p:nvSpPr>
        <p:spPr>
          <a:xfrm rot="16200000">
            <a:off x="-2071875" y="4439276"/>
            <a:ext cx="4572000" cy="265457"/>
          </a:xfrm>
          <a:prstGeom prst="rect">
            <a:avLst/>
          </a:prstGeom>
        </p:spPr>
        <p:txBody>
          <a:bodyPr>
            <a:spAutoFit/>
          </a:bodyPr>
          <a:lstStyle/>
          <a:p>
            <a:pPr>
              <a:lnSpc>
                <a:spcPct val="107000"/>
              </a:lnSpc>
            </a:pPr>
            <a:r>
              <a:rPr lang="en-US" sz="1100" dirty="0">
                <a:solidFill>
                  <a:schemeClr val="bg1"/>
                </a:solidFill>
                <a:latin typeface="Fira Sans Condensed" panose="020B0503050000020004"/>
                <a:ea typeface="Times New Roman" panose="02020603050405020304" pitchFamily="18" charset="0"/>
                <a:cs typeface="Arial" panose="020B0604020202020204" pitchFamily="34" charset="0"/>
              </a:rPr>
              <a:t>Photo Credit: </a:t>
            </a:r>
            <a:r>
              <a:rPr lang="en-US" sz="1100" dirty="0" err="1">
                <a:solidFill>
                  <a:schemeClr val="bg1"/>
                </a:solidFill>
                <a:latin typeface="Fira Sans Condensed" panose="020B0503050000020004"/>
                <a:ea typeface="Times New Roman" panose="02020603050405020304" pitchFamily="18" charset="0"/>
                <a:cs typeface="Arial" panose="020B0604020202020204" pitchFamily="34" charset="0"/>
              </a:rPr>
              <a:t>Harande</a:t>
            </a:r>
            <a:r>
              <a:rPr lang="en-US" sz="1100" dirty="0">
                <a:solidFill>
                  <a:schemeClr val="bg1"/>
                </a:solidFill>
                <a:latin typeface="Fira Sans Condensed" panose="020B0503050000020004"/>
                <a:ea typeface="Times New Roman" panose="02020603050405020304" pitchFamily="18" charset="0"/>
                <a:cs typeface="Arial" panose="020B0604020202020204" pitchFamily="34" charset="0"/>
              </a:rPr>
              <a:t>, Monitoring &amp; Evaluation Unit, April 2019</a:t>
            </a:r>
            <a:endParaRPr lang="fr-FR" sz="3600" dirty="0">
              <a:solidFill>
                <a:schemeClr val="bg1"/>
              </a:solidFill>
              <a:latin typeface="Fira Sans Condensed" panose="020B0503050000020004"/>
              <a:ea typeface="Times New Roman" panose="02020603050405020304" pitchFamily="18" charset="0"/>
              <a:cs typeface="Times New Roman" panose="02020603050405020304" pitchFamily="18" charset="0"/>
            </a:endParaRPr>
          </a:p>
        </p:txBody>
      </p:sp>
      <p:pic>
        <p:nvPicPr>
          <p:cNvPr id="6" name="Image 4" descr="IMG_20190418_124841_3">
            <a:extLst>
              <a:ext uri="{FF2B5EF4-FFF2-40B4-BE49-F238E27FC236}">
                <a16:creationId xmlns:a16="http://schemas.microsoft.com/office/drawing/2014/main" id="{7EAF8B27-EBF4-4BA0-8919-B07ADDD84E6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04" y="2330"/>
            <a:ext cx="4379150" cy="6855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166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E9AD-058A-7A4B-A604-6636A22CC10A}"/>
              </a:ext>
            </a:extLst>
          </p:cNvPr>
          <p:cNvSpPr>
            <a:spLocks noGrp="1"/>
          </p:cNvSpPr>
          <p:nvPr>
            <p:ph type="title"/>
          </p:nvPr>
        </p:nvSpPr>
        <p:spPr>
          <a:xfrm>
            <a:off x="514497" y="249869"/>
            <a:ext cx="8000854" cy="762314"/>
          </a:xfrm>
        </p:spPr>
        <p:txBody>
          <a:bodyPr/>
          <a:lstStyle/>
          <a:p>
            <a:r>
              <a:rPr lang="en-US" sz="2400" dirty="0">
                <a:solidFill>
                  <a:srgbClr val="E36F1E"/>
                </a:solidFill>
                <a:latin typeface="Fira Sans Condensed" panose="020B0503050000020004"/>
              </a:rPr>
              <a:t>IMPROVEMENT OF THE NUTRITIONAL STATUS </a:t>
            </a:r>
            <a:br>
              <a:rPr lang="en-US" sz="2400" dirty="0">
                <a:solidFill>
                  <a:srgbClr val="E36F1E"/>
                </a:solidFill>
                <a:latin typeface="Fira Sans Condensed" panose="020B0503050000020004"/>
              </a:rPr>
            </a:br>
            <a:r>
              <a:rPr lang="en-US" sz="2400" b="0" dirty="0">
                <a:solidFill>
                  <a:srgbClr val="E36F1E"/>
                </a:solidFill>
                <a:latin typeface="Fira Sans Condensed" panose="020B0503050000020004"/>
              </a:rPr>
              <a:t>of children aged 6 to 23 months in the </a:t>
            </a:r>
            <a:r>
              <a:rPr lang="en-US" sz="2400" b="0" dirty="0" err="1">
                <a:solidFill>
                  <a:srgbClr val="E36F1E"/>
                </a:solidFill>
                <a:latin typeface="Fira Sans Condensed" panose="020B0503050000020004"/>
              </a:rPr>
              <a:t>Bandiagara</a:t>
            </a:r>
            <a:r>
              <a:rPr lang="en-US" sz="2400" b="0" dirty="0">
                <a:solidFill>
                  <a:srgbClr val="E36F1E"/>
                </a:solidFill>
                <a:latin typeface="Fira Sans Condensed" panose="020B0503050000020004"/>
              </a:rPr>
              <a:t> District</a:t>
            </a:r>
            <a:br>
              <a:rPr lang="en-US" sz="2400" b="0" dirty="0">
                <a:solidFill>
                  <a:srgbClr val="E36F1E"/>
                </a:solidFill>
                <a:latin typeface="Fira Sans Condensed" panose="020B0503050000020004"/>
              </a:rPr>
            </a:br>
            <a:r>
              <a:rPr lang="en-US" sz="1400" b="0" dirty="0">
                <a:solidFill>
                  <a:schemeClr val="bg1"/>
                </a:solidFill>
                <a:latin typeface="Fira Sans Condensed" panose="020B0503050000020004"/>
              </a:rPr>
              <a:t>as</a:t>
            </a:r>
            <a:br>
              <a:rPr lang="en-US" sz="2400" b="0" dirty="0">
                <a:solidFill>
                  <a:srgbClr val="E36F1E"/>
                </a:solidFill>
                <a:latin typeface="Fira Sans Condensed" panose="020B0503050000020004"/>
              </a:rPr>
            </a:br>
            <a:r>
              <a:rPr lang="en-US" sz="2200" b="0" i="1" dirty="0">
                <a:solidFill>
                  <a:srgbClr val="E36F1E"/>
                </a:solidFill>
                <a:latin typeface="Fira Sans Condensed" panose="020B0503050000020004"/>
              </a:rPr>
              <a:t>The benefits of locally produced enriched flour porridge </a:t>
            </a:r>
            <a:endParaRPr lang="en-US" sz="2200" b="0" i="1" dirty="0"/>
          </a:p>
        </p:txBody>
      </p:sp>
      <p:sp>
        <p:nvSpPr>
          <p:cNvPr id="3" name="Content Placeholder 2">
            <a:extLst>
              <a:ext uri="{FF2B5EF4-FFF2-40B4-BE49-F238E27FC236}">
                <a16:creationId xmlns:a16="http://schemas.microsoft.com/office/drawing/2014/main" id="{FB02EAEF-D506-F641-88C1-1A0C55101433}"/>
              </a:ext>
            </a:extLst>
          </p:cNvPr>
          <p:cNvSpPr>
            <a:spLocks noGrp="1"/>
          </p:cNvSpPr>
          <p:nvPr>
            <p:ph sz="half" idx="1"/>
          </p:nvPr>
        </p:nvSpPr>
        <p:spPr>
          <a:xfrm>
            <a:off x="514496" y="1624899"/>
            <a:ext cx="3886200" cy="4495229"/>
          </a:xfrm>
        </p:spPr>
        <p:txBody>
          <a:bodyPr>
            <a:noAutofit/>
          </a:bodyPr>
          <a:lstStyle/>
          <a:p>
            <a:pPr marL="0" indent="0" algn="just">
              <a:buNone/>
            </a:pPr>
            <a:r>
              <a:rPr lang="en-US" sz="1600" dirty="0" err="1">
                <a:latin typeface="Fira Sans Condensed" panose="020B0503050000020004"/>
              </a:rPr>
              <a:t>Guelemo</a:t>
            </a:r>
            <a:r>
              <a:rPr lang="en-US" sz="1600" dirty="0">
                <a:latin typeface="Fira Sans Condensed" panose="020B0503050000020004"/>
              </a:rPr>
              <a:t> </a:t>
            </a:r>
            <a:r>
              <a:rPr lang="en-US" sz="1600" dirty="0" err="1">
                <a:latin typeface="Fira Sans Condensed" panose="020B0503050000020004"/>
              </a:rPr>
              <a:t>Kelepily</a:t>
            </a:r>
            <a:r>
              <a:rPr lang="en-US" sz="1600" dirty="0">
                <a:latin typeface="Fira Sans Condensed" panose="020B0503050000020004"/>
              </a:rPr>
              <a:t> is a farmer in </a:t>
            </a:r>
            <a:r>
              <a:rPr lang="en-US" sz="1600" dirty="0" err="1">
                <a:latin typeface="Fira Sans Condensed" panose="020B0503050000020004"/>
              </a:rPr>
              <a:t>Wendeguélé</a:t>
            </a:r>
            <a:r>
              <a:rPr lang="en-US" sz="1600" dirty="0">
                <a:latin typeface="Fira Sans Condensed" panose="020B0503050000020004"/>
              </a:rPr>
              <a:t> Village (</a:t>
            </a:r>
            <a:r>
              <a:rPr lang="en-US" sz="1600" dirty="0" err="1">
                <a:latin typeface="Fira Sans Condensed" panose="020B0503050000020004"/>
              </a:rPr>
              <a:t>Bandiagara</a:t>
            </a:r>
            <a:r>
              <a:rPr lang="en-US" sz="1600" dirty="0">
                <a:latin typeface="Fira Sans Condensed" panose="020B0503050000020004"/>
              </a:rPr>
              <a:t>) who participated in </a:t>
            </a:r>
            <a:r>
              <a:rPr lang="en-US" sz="1600" dirty="0" err="1">
                <a:latin typeface="Fira Sans Condensed" panose="020B0503050000020004"/>
              </a:rPr>
              <a:t>Harande</a:t>
            </a:r>
            <a:r>
              <a:rPr lang="en-US" sz="1600" dirty="0">
                <a:latin typeface="Fira Sans Condensed" panose="020B0503050000020004"/>
              </a:rPr>
              <a:t> activities on sanitation, hygiene, water treatment, and producing enriched flour. She lives with her husband and seven children (including four girls). Her younger daughter, </a:t>
            </a:r>
            <a:r>
              <a:rPr lang="en-US" sz="1600" dirty="0" err="1">
                <a:latin typeface="Fira Sans Condensed" panose="020B0503050000020004"/>
              </a:rPr>
              <a:t>Mérèka</a:t>
            </a:r>
            <a:r>
              <a:rPr lang="en-US" sz="1600" dirty="0">
                <a:latin typeface="Fira Sans Condensed" panose="020B0503050000020004"/>
              </a:rPr>
              <a:t>, is only 7 months old.</a:t>
            </a:r>
          </a:p>
          <a:p>
            <a:pPr marL="0" indent="0" algn="just">
              <a:buNone/>
            </a:pPr>
            <a:r>
              <a:rPr lang="en-US" sz="1600" dirty="0">
                <a:latin typeface="Fira Sans Condensed" panose="020B0503050000020004"/>
              </a:rPr>
              <a:t>Previously, she feed </a:t>
            </a:r>
            <a:r>
              <a:rPr lang="en-US" sz="1600" dirty="0" err="1">
                <a:latin typeface="Fira Sans Condensed" panose="020B0503050000020004"/>
              </a:rPr>
              <a:t>Mérèka</a:t>
            </a:r>
            <a:r>
              <a:rPr lang="en-US" sz="1600" dirty="0">
                <a:latin typeface="Fira Sans Condensed" panose="020B0503050000020004"/>
              </a:rPr>
              <a:t> with Lipton herbal tea and millet porridge. Her daughter was often sick more than 3 times a month. During her illnesses, </a:t>
            </a:r>
            <a:r>
              <a:rPr lang="en-US" sz="1600" dirty="0" err="1">
                <a:latin typeface="Fira Sans Condensed" panose="020B0503050000020004"/>
              </a:rPr>
              <a:t>Guelemo</a:t>
            </a:r>
            <a:r>
              <a:rPr lang="en-US" sz="1600" dirty="0">
                <a:latin typeface="Fira Sans Condensed" panose="020B0503050000020004"/>
              </a:rPr>
              <a:t> overspent money on drugs. Through the Care Groups, </a:t>
            </a:r>
            <a:r>
              <a:rPr lang="en-US" sz="1600" dirty="0" err="1">
                <a:latin typeface="Fira Sans Condensed" panose="020B0503050000020004"/>
              </a:rPr>
              <a:t>Guelemo</a:t>
            </a:r>
            <a:r>
              <a:rPr lang="en-US" sz="1600" dirty="0">
                <a:latin typeface="Fira Sans Condensed" panose="020B0503050000020004"/>
              </a:rPr>
              <a:t> learned how to make enriched flour with local products. Now, she prepares and regularly feeds the enriched flour to the little </a:t>
            </a:r>
            <a:r>
              <a:rPr lang="en-US" sz="1600" dirty="0" err="1">
                <a:latin typeface="Fira Sans Condensed" panose="020B0503050000020004"/>
              </a:rPr>
              <a:t>Mérèka</a:t>
            </a:r>
            <a:r>
              <a:rPr lang="en-US" sz="1600" dirty="0">
                <a:latin typeface="Fira Sans Condensed" panose="020B0503050000020004"/>
              </a:rPr>
              <a:t>.	 	</a:t>
            </a:r>
          </a:p>
          <a:p>
            <a:pPr algn="just"/>
            <a:endParaRPr lang="en-US" sz="1600" dirty="0"/>
          </a:p>
        </p:txBody>
      </p:sp>
      <p:sp>
        <p:nvSpPr>
          <p:cNvPr id="4" name="Content Placeholder 3">
            <a:extLst>
              <a:ext uri="{FF2B5EF4-FFF2-40B4-BE49-F238E27FC236}">
                <a16:creationId xmlns:a16="http://schemas.microsoft.com/office/drawing/2014/main" id="{D884CE6E-29F4-4C4B-B064-0A64AB0A89F7}"/>
              </a:ext>
            </a:extLst>
          </p:cNvPr>
          <p:cNvSpPr>
            <a:spLocks noGrp="1"/>
          </p:cNvSpPr>
          <p:nvPr>
            <p:ph sz="half" idx="2"/>
          </p:nvPr>
        </p:nvSpPr>
        <p:spPr>
          <a:xfrm>
            <a:off x="4629151" y="1711811"/>
            <a:ext cx="3886200" cy="4089894"/>
          </a:xfrm>
        </p:spPr>
        <p:style>
          <a:lnRef idx="3">
            <a:schemeClr val="lt1"/>
          </a:lnRef>
          <a:fillRef idx="1">
            <a:schemeClr val="accent1"/>
          </a:fillRef>
          <a:effectRef idx="1">
            <a:schemeClr val="accent1"/>
          </a:effectRef>
          <a:fontRef idx="minor">
            <a:schemeClr val="lt1"/>
          </a:fontRef>
        </p:style>
        <p:txBody>
          <a:bodyPr>
            <a:normAutofit fontScale="70000" lnSpcReduction="20000"/>
          </a:bodyPr>
          <a:lstStyle/>
          <a:p>
            <a:pPr marL="0" indent="0" algn="ctr">
              <a:buNone/>
            </a:pPr>
            <a:r>
              <a:rPr lang="en-US" sz="2400" dirty="0">
                <a:latin typeface="Fira Sans Condensed" panose="020B0503050000020004"/>
              </a:rPr>
              <a:t>Without this recipe and the nutritional advice she received in the Care Group, </a:t>
            </a:r>
            <a:r>
              <a:rPr lang="en-US" sz="2400" dirty="0" err="1">
                <a:latin typeface="Fira Sans Condensed" panose="020B0503050000020004"/>
              </a:rPr>
              <a:t>Guelemo</a:t>
            </a:r>
            <a:r>
              <a:rPr lang="en-US" sz="2400" dirty="0">
                <a:latin typeface="Fira Sans Condensed" panose="020B0503050000020004"/>
              </a:rPr>
              <a:t> said,</a:t>
            </a:r>
          </a:p>
          <a:p>
            <a:pPr marL="0" indent="0" algn="ctr">
              <a:buNone/>
            </a:pPr>
            <a:endParaRPr lang="en-US" sz="1300" dirty="0">
              <a:latin typeface="Fira Sans Condensed" panose="020B0503050000020004"/>
            </a:endParaRPr>
          </a:p>
          <a:p>
            <a:pPr marL="0" indent="0" algn="ctr">
              <a:buNone/>
            </a:pPr>
            <a:r>
              <a:rPr lang="en-US" sz="2600" b="1" dirty="0">
                <a:latin typeface="Fira Sans Condensed" panose="020B0503050000020004"/>
              </a:rPr>
              <a:t>"My child would not be healthy as she is today. This result is due to the availability of enriched flour which ensures a normal diet.” </a:t>
            </a:r>
          </a:p>
          <a:p>
            <a:pPr marL="0" indent="0" algn="ctr">
              <a:buNone/>
            </a:pPr>
            <a:endParaRPr lang="en-US" sz="1100" b="1" dirty="0">
              <a:latin typeface="Fira Sans Condensed" panose="020B0503050000020004"/>
            </a:endParaRPr>
          </a:p>
          <a:p>
            <a:pPr marL="0" indent="0" algn="ctr">
              <a:buNone/>
            </a:pPr>
            <a:r>
              <a:rPr lang="en-US" sz="2400" dirty="0">
                <a:latin typeface="Fira Sans Condensed" panose="020B0503050000020004"/>
              </a:rPr>
              <a:t>Thanks to nutritional and enriched flour demonstrations, </a:t>
            </a:r>
            <a:r>
              <a:rPr lang="en-US" sz="2400" dirty="0" err="1">
                <a:latin typeface="Fira Sans Condensed" panose="020B0503050000020004"/>
              </a:rPr>
              <a:t>Guelemo</a:t>
            </a:r>
            <a:r>
              <a:rPr lang="en-US" sz="2400" dirty="0">
                <a:latin typeface="Fira Sans Condensed" panose="020B0503050000020004"/>
              </a:rPr>
              <a:t> is able to prepare porridge made with local products. She is committed to educate the other village women on good nutritional practices learned through the Care Groups</a:t>
            </a:r>
            <a:r>
              <a:rPr lang="en-US" sz="1100" dirty="0">
                <a:latin typeface="Fira Sans Condensed" panose="020B0503050000020004"/>
              </a:rPr>
              <a:t>.</a:t>
            </a:r>
          </a:p>
        </p:txBody>
      </p:sp>
    </p:spTree>
    <p:extLst>
      <p:ext uri="{BB962C8B-B14F-4D97-AF65-F5344CB8AC3E}">
        <p14:creationId xmlns:p14="http://schemas.microsoft.com/office/powerpoint/2010/main" val="252536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2040" y="1070734"/>
            <a:ext cx="4084320" cy="2726566"/>
          </a:xfrm>
        </p:spPr>
        <p:txBody>
          <a:bodyPr/>
          <a:lstStyle/>
          <a:p>
            <a:r>
              <a:rPr lang="en-US" sz="2800" dirty="0">
                <a:latin typeface="Fira Sans Condensed" panose="020B0503050000020004"/>
              </a:rPr>
              <a:t>THE POSITIVE IMPACT OF MISOLA FLOUR CONSUMPTION</a:t>
            </a:r>
            <a:br>
              <a:rPr lang="en-US" sz="2800" dirty="0">
                <a:latin typeface="Fira Sans Condensed" panose="020B0503050000020004"/>
              </a:rPr>
            </a:br>
            <a:r>
              <a:rPr lang="en-US" sz="2200" b="0" dirty="0">
                <a:latin typeface="Fira Sans Condensed" panose="020B0503050000020004"/>
              </a:rPr>
              <a:t>on the Nutritional Status of Pregnant, Lactating Women and Children aged 6 to 23 months</a:t>
            </a:r>
            <a:endParaRPr lang="fr-FR" sz="2200" b="0" i="1" dirty="0">
              <a:solidFill>
                <a:schemeClr val="bg2">
                  <a:lumMod val="60000"/>
                  <a:lumOff val="40000"/>
                </a:schemeClr>
              </a:solidFill>
              <a:latin typeface="Fira Sans Condensed" panose="020B0503050000020004"/>
            </a:endParaRPr>
          </a:p>
        </p:txBody>
      </p:sp>
      <p:sp>
        <p:nvSpPr>
          <p:cNvPr id="3" name="Subtitle 2"/>
          <p:cNvSpPr>
            <a:spLocks noGrp="1"/>
          </p:cNvSpPr>
          <p:nvPr>
            <p:ph type="subTitle" idx="1"/>
          </p:nvPr>
        </p:nvSpPr>
        <p:spPr>
          <a:xfrm>
            <a:off x="4892040" y="3403600"/>
            <a:ext cx="4084320" cy="2336800"/>
          </a:xfrm>
        </p:spPr>
        <p:txBody>
          <a:bodyPr>
            <a:normAutofit lnSpcReduction="10000"/>
          </a:bodyPr>
          <a:lstStyle/>
          <a:p>
            <a:r>
              <a:rPr lang="en-US" sz="2000" i="1" dirty="0">
                <a:latin typeface="Fira Sans Condensed" panose="020B0503050000020004"/>
                <a:ea typeface="Times New Roman" panose="02020603050405020304" pitchFamily="18" charset="0"/>
                <a:cs typeface="Times New Roman" panose="02020603050405020304" pitchFamily="18" charset="0"/>
              </a:rPr>
              <a:t>"I have noticed many positive changes after the consumption of </a:t>
            </a:r>
            <a:r>
              <a:rPr lang="en-US" sz="2000" i="1" dirty="0" err="1">
                <a:latin typeface="Fira Sans Condensed" panose="020B0503050000020004"/>
                <a:ea typeface="Times New Roman" panose="02020603050405020304" pitchFamily="18" charset="0"/>
                <a:cs typeface="Times New Roman" panose="02020603050405020304" pitchFamily="18" charset="0"/>
              </a:rPr>
              <a:t>Misola</a:t>
            </a:r>
            <a:r>
              <a:rPr lang="en-US" sz="2000" i="1" dirty="0">
                <a:latin typeface="Fira Sans Condensed" panose="020B0503050000020004"/>
                <a:ea typeface="Times New Roman" panose="02020603050405020304" pitchFamily="18" charset="0"/>
                <a:cs typeface="Times New Roman" panose="02020603050405020304" pitchFamily="18" charset="0"/>
              </a:rPr>
              <a:t> flour. It tastes good and strengthens individuals. I observed that children are well nourished because they have satisfactorily changed their fitness as they have gained more weight.”</a:t>
            </a:r>
            <a:endParaRPr lang="fr-FR" sz="2000" i="1" dirty="0">
              <a:latin typeface="Fira Sans Condensed" panose="020B0503050000020004"/>
            </a:endParaRPr>
          </a:p>
        </p:txBody>
      </p:sp>
      <p:sp>
        <p:nvSpPr>
          <p:cNvPr id="9" name="Rectangle 8">
            <a:extLst>
              <a:ext uri="{FF2B5EF4-FFF2-40B4-BE49-F238E27FC236}">
                <a16:creationId xmlns:a16="http://schemas.microsoft.com/office/drawing/2014/main" id="{C775D3B7-571E-4D47-9AF6-C30D95B523F2}"/>
              </a:ext>
            </a:extLst>
          </p:cNvPr>
          <p:cNvSpPr/>
          <p:nvPr/>
        </p:nvSpPr>
        <p:spPr>
          <a:xfrm rot="16200000">
            <a:off x="-2021075" y="4348706"/>
            <a:ext cx="4572000" cy="446597"/>
          </a:xfrm>
          <a:prstGeom prst="rect">
            <a:avLst/>
          </a:prstGeom>
        </p:spPr>
        <p:txBody>
          <a:bodyPr>
            <a:spAutoFit/>
          </a:bodyPr>
          <a:lstStyle/>
          <a:p>
            <a:pPr>
              <a:lnSpc>
                <a:spcPct val="107000"/>
              </a:lnSpc>
            </a:pPr>
            <a:r>
              <a:rPr lang="en-US" sz="1100" b="1" dirty="0">
                <a:solidFill>
                  <a:schemeClr val="bg1"/>
                </a:solidFill>
                <a:latin typeface="Fira Sans Condensed" panose="020B0503050000020004"/>
                <a:ea typeface="Times New Roman" panose="02020603050405020304" pitchFamily="18" charset="0"/>
                <a:cs typeface="Arial" panose="020B0604020202020204" pitchFamily="34" charset="0"/>
              </a:rPr>
              <a:t>Photo Credit: </a:t>
            </a:r>
            <a:r>
              <a:rPr lang="fr-FR" sz="1100" b="1" dirty="0">
                <a:solidFill>
                  <a:schemeClr val="bg1"/>
                </a:solidFill>
                <a:latin typeface="Fira Sans Condensed" panose="020B0503050000020004"/>
                <a:ea typeface="Times New Roman" panose="02020603050405020304" pitchFamily="18" charset="0"/>
                <a:cs typeface="Arial" panose="020B0604020202020204" pitchFamily="34" charset="0"/>
              </a:rPr>
              <a:t>CARE Mali, Field Staff</a:t>
            </a:r>
          </a:p>
          <a:p>
            <a:pPr>
              <a:lnSpc>
                <a:spcPct val="107000"/>
              </a:lnSpc>
            </a:pPr>
            <a:endParaRPr lang="fr-FR" sz="1100" dirty="0">
              <a:solidFill>
                <a:schemeClr val="bg1"/>
              </a:solidFill>
              <a:latin typeface="Fira Sans Condensed" panose="020B0503050000020004"/>
              <a:ea typeface="Times New Roman" panose="02020603050405020304" pitchFamily="18" charset="0"/>
              <a:cs typeface="Times New Roman" panose="02020603050405020304" pitchFamily="18" charset="0"/>
            </a:endParaRPr>
          </a:p>
        </p:txBody>
      </p:sp>
      <p:pic>
        <p:nvPicPr>
          <p:cNvPr id="7" name="Picture 14" descr="D:\Biblio_CARE_Mali\Harande\M&amp;E Files\KML\Evidences\Cas documentés\Photo Koko\IMG_20171014_092328.jpg">
            <a:extLst>
              <a:ext uri="{FF2B5EF4-FFF2-40B4-BE49-F238E27FC236}">
                <a16:creationId xmlns:a16="http://schemas.microsoft.com/office/drawing/2014/main" id="{3DB39DC2-EE01-4701-97CB-F9DF76971E0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3150" r="47271" b="27104"/>
          <a:stretch/>
        </p:blipFill>
        <p:spPr bwMode="auto">
          <a:xfrm>
            <a:off x="334154" y="0"/>
            <a:ext cx="4364846" cy="68580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6414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E9AD-058A-7A4B-A604-6636A22CC10A}"/>
              </a:ext>
            </a:extLst>
          </p:cNvPr>
          <p:cNvSpPr>
            <a:spLocks noGrp="1"/>
          </p:cNvSpPr>
          <p:nvPr>
            <p:ph type="title"/>
          </p:nvPr>
        </p:nvSpPr>
        <p:spPr>
          <a:xfrm>
            <a:off x="570271" y="230205"/>
            <a:ext cx="8169027" cy="762314"/>
          </a:xfrm>
        </p:spPr>
        <p:txBody>
          <a:bodyPr/>
          <a:lstStyle/>
          <a:p>
            <a:r>
              <a:rPr lang="en-US" sz="2100" dirty="0">
                <a:solidFill>
                  <a:srgbClr val="E36F1E"/>
                </a:solidFill>
                <a:latin typeface="Fira Sans Condensed" panose="020B0503050000020004"/>
              </a:rPr>
              <a:t>THE POSITIVE IMPACT OF MISOLA FLOUR CONSUMPTION </a:t>
            </a:r>
            <a:br>
              <a:rPr lang="en-US" sz="2100" dirty="0">
                <a:solidFill>
                  <a:srgbClr val="E36F1E"/>
                </a:solidFill>
                <a:latin typeface="Fira Sans Condensed" panose="020B0503050000020004"/>
              </a:rPr>
            </a:br>
            <a:r>
              <a:rPr lang="en-US" sz="2100" b="0" dirty="0">
                <a:solidFill>
                  <a:srgbClr val="E36F1E"/>
                </a:solidFill>
                <a:latin typeface="Fira Sans Condensed" panose="020B0503050000020004"/>
              </a:rPr>
              <a:t>on the Nutritional Status of Pregnant, Lactating Women and Children aged 6 to 23 months</a:t>
            </a:r>
            <a:endParaRPr lang="en-US" sz="2100" b="0" i="1" dirty="0"/>
          </a:p>
        </p:txBody>
      </p:sp>
      <p:sp>
        <p:nvSpPr>
          <p:cNvPr id="3" name="Content Placeholder 2">
            <a:extLst>
              <a:ext uri="{FF2B5EF4-FFF2-40B4-BE49-F238E27FC236}">
                <a16:creationId xmlns:a16="http://schemas.microsoft.com/office/drawing/2014/main" id="{FB02EAEF-D506-F641-88C1-1A0C55101433}"/>
              </a:ext>
            </a:extLst>
          </p:cNvPr>
          <p:cNvSpPr>
            <a:spLocks noGrp="1"/>
          </p:cNvSpPr>
          <p:nvPr>
            <p:ph sz="half" idx="1"/>
          </p:nvPr>
        </p:nvSpPr>
        <p:spPr>
          <a:xfrm>
            <a:off x="570271" y="1183863"/>
            <a:ext cx="3706761" cy="4778477"/>
          </a:xfrm>
        </p:spPr>
        <p:txBody>
          <a:bodyPr>
            <a:noAutofit/>
          </a:bodyPr>
          <a:lstStyle/>
          <a:p>
            <a:pPr marL="0" indent="0" algn="just">
              <a:buNone/>
            </a:pPr>
            <a:r>
              <a:rPr lang="en-US" sz="1800" dirty="0">
                <a:latin typeface="Fira Sans Condensed" panose="020B0503050000020004"/>
                <a:ea typeface="Times New Roman" panose="02020603050405020304" pitchFamily="18" charset="0"/>
                <a:cs typeface="Times New Roman" panose="02020603050405020304" pitchFamily="18" charset="0"/>
              </a:rPr>
              <a:t>In order to strengthen nutrition for PLWs and children aged 6 to 23 months, the program conducted cooking demonstrations using </a:t>
            </a:r>
            <a:r>
              <a:rPr lang="en-US" sz="1800" dirty="0" err="1">
                <a:latin typeface="Fira Sans Condensed" panose="020B0503050000020004"/>
                <a:ea typeface="Times New Roman" panose="02020603050405020304" pitchFamily="18" charset="0"/>
                <a:cs typeface="Times New Roman" panose="02020603050405020304" pitchFamily="18" charset="0"/>
              </a:rPr>
              <a:t>Misola</a:t>
            </a:r>
            <a:r>
              <a:rPr lang="en-US" sz="1800" dirty="0">
                <a:latin typeface="Fira Sans Condensed" panose="020B0503050000020004"/>
                <a:ea typeface="Times New Roman" panose="02020603050405020304" pitchFamily="18" charset="0"/>
                <a:cs typeface="Times New Roman" panose="02020603050405020304" pitchFamily="18" charset="0"/>
              </a:rPr>
              <a:t> flour (composed of millet, soybeans, and peanuts) and distributed the flour to communities in </a:t>
            </a:r>
            <a:r>
              <a:rPr lang="en-US" sz="1800" dirty="0" err="1">
                <a:latin typeface="Fira Sans Condensed" panose="020B0503050000020004"/>
                <a:ea typeface="Times New Roman" panose="02020603050405020304" pitchFamily="18" charset="0"/>
                <a:cs typeface="Times New Roman" panose="02020603050405020304" pitchFamily="18" charset="0"/>
              </a:rPr>
              <a:t>Bandiagara</a:t>
            </a:r>
            <a:r>
              <a:rPr lang="en-US" sz="1800" dirty="0">
                <a:latin typeface="Fira Sans Condensed" panose="020B0503050000020004"/>
                <a:ea typeface="Times New Roman" panose="02020603050405020304" pitchFamily="18" charset="0"/>
                <a:cs typeface="Times New Roman" panose="02020603050405020304" pitchFamily="18" charset="0"/>
              </a:rPr>
              <a:t> and </a:t>
            </a:r>
            <a:r>
              <a:rPr lang="en-US" sz="1800" dirty="0" err="1">
                <a:latin typeface="Fira Sans Condensed" panose="020B0503050000020004"/>
                <a:ea typeface="Times New Roman" panose="02020603050405020304" pitchFamily="18" charset="0"/>
                <a:cs typeface="Times New Roman" panose="02020603050405020304" pitchFamily="18" charset="0"/>
              </a:rPr>
              <a:t>Douentza</a:t>
            </a:r>
            <a:r>
              <a:rPr lang="en-US" sz="1800" dirty="0">
                <a:latin typeface="Fira Sans Condensed" panose="020B0503050000020004"/>
                <a:ea typeface="Times New Roman" panose="02020603050405020304" pitchFamily="18" charset="0"/>
                <a:cs typeface="Times New Roman" panose="02020603050405020304" pitchFamily="18" charset="0"/>
              </a:rPr>
              <a:t> Districts during Fiscal Year 2017.</a:t>
            </a:r>
            <a:endParaRPr lang="fr-FR" sz="1800" dirty="0">
              <a:latin typeface="Fira Sans Condensed" panose="020B0503050000020004"/>
            </a:endParaRPr>
          </a:p>
          <a:p>
            <a:pPr marL="0" indent="0">
              <a:buNone/>
            </a:pPr>
            <a:endParaRPr lang="en-US" sz="1800" dirty="0">
              <a:latin typeface="Fira Sans Condensed" panose="020B0503050000020004"/>
            </a:endParaRPr>
          </a:p>
          <a:p>
            <a:pPr marL="0" indent="0" algn="just">
              <a:buNone/>
            </a:pPr>
            <a:r>
              <a:rPr lang="en-US" sz="1800" dirty="0" err="1">
                <a:latin typeface="Fira Sans Condensed" panose="020B0503050000020004"/>
                <a:ea typeface="Times New Roman" panose="02020603050405020304" pitchFamily="18" charset="0"/>
                <a:cs typeface="Times New Roman" panose="02020603050405020304" pitchFamily="18" charset="0"/>
              </a:rPr>
              <a:t>Lematou</a:t>
            </a:r>
            <a:r>
              <a:rPr lang="en-US" sz="1800" dirty="0">
                <a:latin typeface="Fira Sans Condensed" panose="020B0503050000020004"/>
                <a:ea typeface="Times New Roman" panose="02020603050405020304" pitchFamily="18" charset="0"/>
                <a:cs typeface="Times New Roman" panose="02020603050405020304" pitchFamily="18" charset="0"/>
              </a:rPr>
              <a:t> </a:t>
            </a:r>
            <a:r>
              <a:rPr lang="en-US" sz="1800" dirty="0" err="1">
                <a:latin typeface="Fira Sans Condensed" panose="020B0503050000020004"/>
                <a:ea typeface="Times New Roman" panose="02020603050405020304" pitchFamily="18" charset="0"/>
                <a:cs typeface="Times New Roman" panose="02020603050405020304" pitchFamily="18" charset="0"/>
              </a:rPr>
              <a:t>Amsa</a:t>
            </a:r>
            <a:r>
              <a:rPr lang="en-US" sz="1800" dirty="0">
                <a:latin typeface="Fira Sans Condensed" panose="020B0503050000020004"/>
                <a:ea typeface="Times New Roman" panose="02020603050405020304" pitchFamily="18" charset="0"/>
                <a:cs typeface="Times New Roman" panose="02020603050405020304" pitchFamily="18" charset="0"/>
              </a:rPr>
              <a:t> is 27 years old with 3 children. She was expecting her 4</a:t>
            </a:r>
            <a:r>
              <a:rPr lang="en-US" sz="1800" baseline="30000" dirty="0">
                <a:latin typeface="Fira Sans Condensed" panose="020B0503050000020004"/>
                <a:ea typeface="Times New Roman" panose="02020603050405020304" pitchFamily="18" charset="0"/>
                <a:cs typeface="Times New Roman" panose="02020603050405020304" pitchFamily="18" charset="0"/>
              </a:rPr>
              <a:t>th</a:t>
            </a:r>
            <a:r>
              <a:rPr lang="en-US" sz="1800" dirty="0">
                <a:latin typeface="Fira Sans Condensed" panose="020B0503050000020004"/>
                <a:ea typeface="Times New Roman" panose="02020603050405020304" pitchFamily="18" charset="0"/>
                <a:cs typeface="Times New Roman" panose="02020603050405020304" pitchFamily="18" charset="0"/>
              </a:rPr>
              <a:t> child in August 2017 when she received her first distribution of </a:t>
            </a:r>
            <a:r>
              <a:rPr lang="en-US" sz="1800" dirty="0" err="1">
                <a:latin typeface="Fira Sans Condensed" panose="020B0503050000020004"/>
                <a:ea typeface="Times New Roman" panose="02020603050405020304" pitchFamily="18" charset="0"/>
                <a:cs typeface="Times New Roman" panose="02020603050405020304" pitchFamily="18" charset="0"/>
              </a:rPr>
              <a:t>Misola</a:t>
            </a:r>
            <a:r>
              <a:rPr lang="en-US" sz="1800" dirty="0">
                <a:latin typeface="Fira Sans Condensed" panose="020B0503050000020004"/>
                <a:ea typeface="Times New Roman" panose="02020603050405020304" pitchFamily="18" charset="0"/>
                <a:cs typeface="Times New Roman" panose="02020603050405020304" pitchFamily="18" charset="0"/>
              </a:rPr>
              <a:t> flour from the </a:t>
            </a:r>
            <a:r>
              <a:rPr lang="en-US" sz="1800" dirty="0" err="1">
                <a:latin typeface="Fira Sans Condensed" panose="020B0503050000020004"/>
                <a:ea typeface="Times New Roman" panose="02020603050405020304" pitchFamily="18" charset="0"/>
                <a:cs typeface="Times New Roman" panose="02020603050405020304" pitchFamily="18" charset="0"/>
              </a:rPr>
              <a:t>Harande</a:t>
            </a:r>
            <a:r>
              <a:rPr lang="en-US" sz="1800" dirty="0">
                <a:latin typeface="Fira Sans Condensed" panose="020B0503050000020004"/>
                <a:ea typeface="Times New Roman" panose="02020603050405020304" pitchFamily="18" charset="0"/>
                <a:cs typeface="Times New Roman" panose="02020603050405020304" pitchFamily="18" charset="0"/>
              </a:rPr>
              <a:t> program. As part of the </a:t>
            </a:r>
            <a:r>
              <a:rPr lang="en-US" sz="1800" dirty="0" err="1">
                <a:latin typeface="Fira Sans Condensed" panose="020B0503050000020004"/>
                <a:ea typeface="Times New Roman" panose="02020603050405020304" pitchFamily="18" charset="0"/>
                <a:cs typeface="Times New Roman" panose="02020603050405020304" pitchFamily="18" charset="0"/>
              </a:rPr>
              <a:t>Misola</a:t>
            </a:r>
            <a:r>
              <a:rPr lang="en-US" sz="1800" dirty="0">
                <a:latin typeface="Fira Sans Condensed" panose="020B0503050000020004"/>
                <a:ea typeface="Times New Roman" panose="02020603050405020304" pitchFamily="18" charset="0"/>
                <a:cs typeface="Times New Roman" panose="02020603050405020304" pitchFamily="18" charset="0"/>
              </a:rPr>
              <a:t> distributions, </a:t>
            </a:r>
            <a:r>
              <a:rPr lang="en-US" sz="1800" dirty="0" err="1">
                <a:latin typeface="Fira Sans Condensed" panose="020B0503050000020004"/>
                <a:ea typeface="Times New Roman" panose="02020603050405020304" pitchFamily="18" charset="0"/>
                <a:cs typeface="Times New Roman" panose="02020603050405020304" pitchFamily="18" charset="0"/>
              </a:rPr>
              <a:t>Lematou</a:t>
            </a:r>
            <a:r>
              <a:rPr lang="en-US" sz="1800" dirty="0">
                <a:latin typeface="Fira Sans Condensed" panose="020B0503050000020004"/>
                <a:ea typeface="Times New Roman" panose="02020603050405020304" pitchFamily="18" charset="0"/>
                <a:cs typeface="Times New Roman" panose="02020603050405020304" pitchFamily="18" charset="0"/>
              </a:rPr>
              <a:t> received 500 gram rations in her name and her new child’s name.</a:t>
            </a:r>
            <a:endParaRPr lang="fr-FR" sz="1800" dirty="0">
              <a:latin typeface="Fira Sans Condensed" panose="020B0503050000020004"/>
            </a:endParaRPr>
          </a:p>
        </p:txBody>
      </p:sp>
      <p:sp>
        <p:nvSpPr>
          <p:cNvPr id="4" name="Content Placeholder 3">
            <a:extLst>
              <a:ext uri="{FF2B5EF4-FFF2-40B4-BE49-F238E27FC236}">
                <a16:creationId xmlns:a16="http://schemas.microsoft.com/office/drawing/2014/main" id="{D884CE6E-29F4-4C4B-B064-0A64AB0A89F7}"/>
              </a:ext>
            </a:extLst>
          </p:cNvPr>
          <p:cNvSpPr>
            <a:spLocks noGrp="1"/>
          </p:cNvSpPr>
          <p:nvPr>
            <p:ph sz="half" idx="2"/>
          </p:nvPr>
        </p:nvSpPr>
        <p:spPr>
          <a:xfrm>
            <a:off x="4768645" y="1445342"/>
            <a:ext cx="3864078" cy="4483510"/>
          </a:xfrm>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pPr marL="0" indent="0" algn="ctr">
              <a:buNone/>
            </a:pPr>
            <a:r>
              <a:rPr lang="en-US" sz="2400" dirty="0">
                <a:latin typeface="Fira Sans Condensed" panose="020B0503050000020004"/>
              </a:rPr>
              <a:t>Since she and her family started eating </a:t>
            </a:r>
            <a:r>
              <a:rPr lang="en-US" sz="2400" dirty="0" err="1">
                <a:latin typeface="Fira Sans Condensed" panose="020B0503050000020004"/>
              </a:rPr>
              <a:t>Misola</a:t>
            </a:r>
            <a:r>
              <a:rPr lang="en-US" sz="2400" dirty="0">
                <a:latin typeface="Fira Sans Condensed" panose="020B0503050000020004"/>
              </a:rPr>
              <a:t> porridge, </a:t>
            </a:r>
            <a:r>
              <a:rPr lang="en-US" sz="2400" dirty="0" err="1">
                <a:latin typeface="Fira Sans Condensed" panose="020B0503050000020004"/>
              </a:rPr>
              <a:t>Lematou</a:t>
            </a:r>
            <a:r>
              <a:rPr lang="en-US" sz="2400" dirty="0">
                <a:latin typeface="Fira Sans Condensed" panose="020B0503050000020004"/>
              </a:rPr>
              <a:t> has seen many improvements for herself and her children. She says, </a:t>
            </a:r>
          </a:p>
          <a:p>
            <a:pPr marL="0" indent="0" algn="ctr">
              <a:buNone/>
            </a:pPr>
            <a:r>
              <a:rPr lang="en-US" sz="2600" b="1" dirty="0">
                <a:latin typeface="Fira Sans Condensed" panose="020B0503050000020004"/>
              </a:rPr>
              <a:t>"I see that my children are well nourished because they gained more weight. I have also gotten healthier since I’ve started taking this porridge.” </a:t>
            </a:r>
          </a:p>
          <a:p>
            <a:pPr marL="0" indent="0" algn="ctr">
              <a:buNone/>
            </a:pPr>
            <a:r>
              <a:rPr lang="en-US" sz="2600" dirty="0">
                <a:latin typeface="Fira Sans Condensed" panose="020B0503050000020004"/>
              </a:rPr>
              <a:t>She adds, </a:t>
            </a:r>
            <a:r>
              <a:rPr lang="en-US" sz="2600" b="1" dirty="0">
                <a:latin typeface="Fira Sans Condensed" panose="020B0503050000020004"/>
              </a:rPr>
              <a:t>"After taking </a:t>
            </a:r>
            <a:r>
              <a:rPr lang="en-US" sz="2600" b="1" dirty="0" err="1">
                <a:latin typeface="Fira Sans Condensed" panose="020B0503050000020004"/>
              </a:rPr>
              <a:t>Misola</a:t>
            </a:r>
            <a:r>
              <a:rPr lang="en-US" sz="2600" b="1" dirty="0">
                <a:latin typeface="Fira Sans Condensed" panose="020B0503050000020004"/>
              </a:rPr>
              <a:t> flour, the children have more energy. They show their joy through games, laughter, and a lot of other radiant gestures. They are better able to play on their own."</a:t>
            </a:r>
            <a:endParaRPr lang="fr-FR" sz="2600" b="1" dirty="0">
              <a:latin typeface="Fira Sans Condensed" panose="020B0503050000020004"/>
            </a:endParaRPr>
          </a:p>
        </p:txBody>
      </p:sp>
    </p:spTree>
    <p:extLst>
      <p:ext uri="{BB962C8B-B14F-4D97-AF65-F5344CB8AC3E}">
        <p14:creationId xmlns:p14="http://schemas.microsoft.com/office/powerpoint/2010/main" val="2537114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6640" y="668211"/>
            <a:ext cx="4084320" cy="1160589"/>
          </a:xfrm>
        </p:spPr>
        <p:txBody>
          <a:bodyPr/>
          <a:lstStyle/>
          <a:p>
            <a:r>
              <a:rPr lang="en-US" sz="2800" dirty="0">
                <a:latin typeface="Fira Sans Condensed" panose="020B0503050000020004"/>
              </a:rPr>
              <a:t>FATOUMATA BANOU, AN EXTRAORDINARY WOMAN</a:t>
            </a:r>
            <a:br>
              <a:rPr lang="en-US" sz="2800" dirty="0">
                <a:latin typeface="Fira Sans Condensed" panose="020B0503050000020004"/>
              </a:rPr>
            </a:br>
            <a:r>
              <a:rPr lang="en-US" sz="1400" i="1" dirty="0" err="1">
                <a:latin typeface="Fira Sans Condensed" panose="020B0503050000020004"/>
              </a:rPr>
              <a:t>Dagabidé</a:t>
            </a:r>
            <a:r>
              <a:rPr lang="en-US" sz="1400" i="1" dirty="0">
                <a:latin typeface="Fira Sans Condensed" panose="020B0503050000020004"/>
              </a:rPr>
              <a:t> village, </a:t>
            </a:r>
            <a:r>
              <a:rPr lang="en-US" sz="1400" i="1" dirty="0" err="1">
                <a:latin typeface="Fira Sans Condensed" panose="020B0503050000020004"/>
              </a:rPr>
              <a:t>Dandoli</a:t>
            </a:r>
            <a:r>
              <a:rPr lang="en-US" sz="1400" i="1" dirty="0">
                <a:latin typeface="Fira Sans Condensed" panose="020B0503050000020004"/>
              </a:rPr>
              <a:t> Commune, </a:t>
            </a:r>
            <a:r>
              <a:rPr lang="en-US" sz="1400" i="1" dirty="0" err="1">
                <a:latin typeface="Fira Sans Condensed" panose="020B0503050000020004"/>
              </a:rPr>
              <a:t>Bandiagara</a:t>
            </a:r>
            <a:endParaRPr lang="fr-FR" sz="2200" b="0" i="1" dirty="0">
              <a:solidFill>
                <a:schemeClr val="bg2">
                  <a:lumMod val="60000"/>
                  <a:lumOff val="40000"/>
                </a:schemeClr>
              </a:solidFill>
              <a:latin typeface="Fira Sans Condensed" panose="020B0503050000020004"/>
            </a:endParaRPr>
          </a:p>
        </p:txBody>
      </p:sp>
      <p:sp>
        <p:nvSpPr>
          <p:cNvPr id="3" name="Subtitle 2"/>
          <p:cNvSpPr>
            <a:spLocks noGrp="1"/>
          </p:cNvSpPr>
          <p:nvPr>
            <p:ph type="subTitle" idx="1"/>
          </p:nvPr>
        </p:nvSpPr>
        <p:spPr>
          <a:xfrm>
            <a:off x="4866640" y="2311400"/>
            <a:ext cx="4084320" cy="4191008"/>
          </a:xfrm>
        </p:spPr>
        <p:txBody>
          <a:bodyPr>
            <a:normAutofit fontScale="55000" lnSpcReduction="20000"/>
          </a:bodyPr>
          <a:lstStyle/>
          <a:p>
            <a:r>
              <a:rPr lang="en-US" sz="3200" b="0" dirty="0">
                <a:latin typeface="Fira Sans Condensed" panose="020B0503050000020004"/>
              </a:rPr>
              <a:t>Her last pregnancy coincided with the start of the </a:t>
            </a:r>
            <a:r>
              <a:rPr lang="en-US" sz="3200" b="0" dirty="0" err="1">
                <a:latin typeface="Fira Sans Condensed" panose="020B0503050000020004"/>
              </a:rPr>
              <a:t>Harande</a:t>
            </a:r>
            <a:r>
              <a:rPr lang="en-US" sz="3200" b="0" dirty="0">
                <a:latin typeface="Fira Sans Condensed" panose="020B0503050000020004"/>
              </a:rPr>
              <a:t> program in her village. Following the messages broadcasted on the advantages of the antenatal care (ANC) for maternal and child health, </a:t>
            </a:r>
            <a:r>
              <a:rPr lang="en-US" sz="3200" b="0" dirty="0" err="1">
                <a:latin typeface="Fira Sans Condensed" panose="020B0503050000020004"/>
              </a:rPr>
              <a:t>Fatoumata</a:t>
            </a:r>
            <a:r>
              <a:rPr lang="en-US" sz="3200" b="0" dirty="0">
                <a:latin typeface="Fira Sans Condensed" panose="020B0503050000020004"/>
              </a:rPr>
              <a:t> carried out four ANC visits.</a:t>
            </a:r>
          </a:p>
          <a:p>
            <a:endParaRPr lang="en-US" sz="3200" b="0" dirty="0">
              <a:latin typeface="Fira Sans Condensed" panose="020B0503050000020004"/>
            </a:endParaRPr>
          </a:p>
          <a:p>
            <a:r>
              <a:rPr lang="en-US" sz="3200" i="1" dirty="0">
                <a:latin typeface="Fira Sans Condensed" panose="020B0503050000020004"/>
              </a:rPr>
              <a:t>"I have received very good communication from the </a:t>
            </a:r>
            <a:r>
              <a:rPr lang="en-US" sz="3200" i="1" dirty="0" err="1">
                <a:latin typeface="Fira Sans Condensed" panose="020B0503050000020004"/>
              </a:rPr>
              <a:t>Harande</a:t>
            </a:r>
            <a:r>
              <a:rPr lang="en-US" sz="3200" i="1" dirty="0">
                <a:latin typeface="Fira Sans Condensed" panose="020B0503050000020004"/>
              </a:rPr>
              <a:t> program on the health of women and children. I am passing on this knowledge to other women in the village. Women trust me, because all that I recommend to them as a good practice, I do it myself first."</a:t>
            </a:r>
          </a:p>
          <a:p>
            <a:endParaRPr lang="en-US" sz="3200" b="0" dirty="0">
              <a:latin typeface="Fira Sans Condensed" panose="020B0503050000020004"/>
            </a:endParaRPr>
          </a:p>
        </p:txBody>
      </p:sp>
      <p:sp>
        <p:nvSpPr>
          <p:cNvPr id="9" name="Rectangle 8">
            <a:extLst>
              <a:ext uri="{FF2B5EF4-FFF2-40B4-BE49-F238E27FC236}">
                <a16:creationId xmlns:a16="http://schemas.microsoft.com/office/drawing/2014/main" id="{C775D3B7-571E-4D47-9AF6-C30D95B523F2}"/>
              </a:ext>
            </a:extLst>
          </p:cNvPr>
          <p:cNvSpPr/>
          <p:nvPr/>
        </p:nvSpPr>
        <p:spPr>
          <a:xfrm rot="16200000">
            <a:off x="-2084574" y="4439277"/>
            <a:ext cx="4572000" cy="265457"/>
          </a:xfrm>
          <a:prstGeom prst="rect">
            <a:avLst/>
          </a:prstGeom>
        </p:spPr>
        <p:txBody>
          <a:bodyPr>
            <a:spAutoFit/>
          </a:bodyPr>
          <a:lstStyle/>
          <a:p>
            <a:pPr>
              <a:lnSpc>
                <a:spcPct val="107000"/>
              </a:lnSpc>
            </a:pPr>
            <a:r>
              <a:rPr lang="en-US" sz="1100" dirty="0">
                <a:solidFill>
                  <a:schemeClr val="bg1"/>
                </a:solidFill>
                <a:latin typeface="Fira Sans Condensed" panose="020B0503050000020004"/>
              </a:rPr>
              <a:t>Photo Credit: Nutrition Team, 2019</a:t>
            </a:r>
            <a:endParaRPr lang="fr-FR" sz="3600" dirty="0">
              <a:solidFill>
                <a:schemeClr val="bg1"/>
              </a:solidFill>
              <a:latin typeface="Fira Sans Condensed" panose="020B0503050000020004"/>
              <a:ea typeface="Times New Roman" panose="02020603050405020304" pitchFamily="18" charset="0"/>
              <a:cs typeface="Times New Roman" panose="02020603050405020304" pitchFamily="18" charset="0"/>
            </a:endParaRPr>
          </a:p>
        </p:txBody>
      </p:sp>
      <p:pic>
        <p:nvPicPr>
          <p:cNvPr id="7" name="Image 10" descr="C:\Users\otraore\AppData\Local\Microsoft\Windows\INetCache\Content.Word\20190717_140556.jpg">
            <a:extLst>
              <a:ext uri="{FF2B5EF4-FFF2-40B4-BE49-F238E27FC236}">
                <a16:creationId xmlns:a16="http://schemas.microsoft.com/office/drawing/2014/main" id="{72A3DAD9-4E71-404A-9FC5-EA1A85A09E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04099" y="1238253"/>
            <a:ext cx="6858008" cy="43815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92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6F1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9F65B1-95F5-E744-83AF-9E3059DBA78B}"/>
              </a:ext>
            </a:extLst>
          </p:cNvPr>
          <p:cNvSpPr/>
          <p:nvPr/>
        </p:nvSpPr>
        <p:spPr>
          <a:xfrm>
            <a:off x="4679576" y="0"/>
            <a:ext cx="4464424"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PLACE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PHOTO HERE.</a:t>
            </a: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GO TO VIEW &gt; SLIDE MASTER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SELECT THIS SHAPE AND THE CARE LOGO &gt;</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1350" b="1" i="0" dirty="0">
                <a:latin typeface="Fira Sans Condensed SemiBold" panose="020B0603050000020004" pitchFamily="34" charset="0"/>
              </a:rPr>
              <a:t>COPY &gt;</a:t>
            </a:r>
            <a:r>
              <a:rPr lang="en-US" sz="1350" b="1" i="0" baseline="0" dirty="0">
                <a:latin typeface="Fira Sans Condensed SemiBold" panose="020B0603050000020004" pitchFamily="34" charset="0"/>
              </a:rPr>
              <a:t> </a:t>
            </a:r>
            <a:r>
              <a:rPr lang="en-US" sz="1350" b="1" i="0" dirty="0">
                <a:latin typeface="Fira Sans Condensed SemiBold" panose="020B0603050000020004" pitchFamily="34" charset="0"/>
              </a:rPr>
              <a:t>GO BACK TO  NORMAL VIEW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PASTE THIS TEMPLATE WHERE YOU WANT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SHAPE FORMAT &gt; SHAPE FILL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 PICTURE &gt; BROWSE FOR PHOTO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INSERT &gt; PICTURE FORMAT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CROP &gt; FILL &gt; ADJUST IMAGE</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SIZE AND PLACEMENT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DELETE THIS TEXT!</a:t>
            </a:r>
            <a:endParaRPr lang="en-US" sz="1350" dirty="0"/>
          </a:p>
        </p:txBody>
      </p:sp>
      <p:pic>
        <p:nvPicPr>
          <p:cNvPr id="5" name="Picture 4">
            <a:extLst>
              <a:ext uri="{FF2B5EF4-FFF2-40B4-BE49-F238E27FC236}">
                <a16:creationId xmlns:a16="http://schemas.microsoft.com/office/drawing/2014/main" id="{A552C454-92DD-C947-9A84-A2DF16781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4790" y="6262390"/>
            <a:ext cx="1180120" cy="373328"/>
          </a:xfrm>
          <a:prstGeom prst="rect">
            <a:avLst/>
          </a:prstGeom>
          <a:effectLst>
            <a:outerShdw blurRad="139700" sx="102000" sy="102000" algn="ctr" rotWithShape="0">
              <a:srgbClr val="000000">
                <a:alpha val="60000"/>
              </a:srgbClr>
            </a:outerShdw>
          </a:effectLst>
        </p:spPr>
      </p:pic>
      <p:sp>
        <p:nvSpPr>
          <p:cNvPr id="7" name="Title 1">
            <a:extLst>
              <a:ext uri="{FF2B5EF4-FFF2-40B4-BE49-F238E27FC236}">
                <a16:creationId xmlns:a16="http://schemas.microsoft.com/office/drawing/2014/main" id="{9160D57D-64A6-43C0-9FE9-B43A5BD55EAB}"/>
              </a:ext>
            </a:extLst>
          </p:cNvPr>
          <p:cNvSpPr>
            <a:spLocks noGrp="1"/>
          </p:cNvSpPr>
          <p:nvPr>
            <p:ph type="title"/>
          </p:nvPr>
        </p:nvSpPr>
        <p:spPr>
          <a:xfrm>
            <a:off x="514350" y="485775"/>
            <a:ext cx="3949700" cy="1284032"/>
          </a:xfrm>
        </p:spPr>
        <p:txBody>
          <a:bodyPr/>
          <a:lstStyle/>
          <a:p>
            <a:pPr algn="ctr"/>
            <a:r>
              <a:rPr lang="en-US" sz="2800" dirty="0">
                <a:solidFill>
                  <a:schemeClr val="bg1"/>
                </a:solidFill>
                <a:latin typeface="Fira Sans Condensed" panose="020B0503050000020004"/>
              </a:rPr>
              <a:t>ANTENATAL CARE BOOSTS HEATLH OUTCOMES</a:t>
            </a:r>
            <a:br>
              <a:rPr lang="en-US" sz="2800" dirty="0">
                <a:solidFill>
                  <a:schemeClr val="bg1"/>
                </a:solidFill>
                <a:latin typeface="Fira Sans Condensed" panose="020B0503050000020004"/>
              </a:rPr>
            </a:br>
            <a:r>
              <a:rPr lang="en-US" sz="1400" i="1" dirty="0" err="1">
                <a:solidFill>
                  <a:schemeClr val="bg1"/>
                </a:solidFill>
                <a:latin typeface="Fira Sans Condensed" panose="020B0503050000020004"/>
              </a:rPr>
              <a:t>Sincarma</a:t>
            </a:r>
            <a:r>
              <a:rPr lang="en-US" sz="1400" i="1" dirty="0">
                <a:solidFill>
                  <a:schemeClr val="bg1"/>
                </a:solidFill>
                <a:latin typeface="Fira Sans Condensed" panose="020B0503050000020004"/>
              </a:rPr>
              <a:t> Village, </a:t>
            </a:r>
            <a:r>
              <a:rPr lang="en-US" sz="1400" i="1" dirty="0" err="1">
                <a:solidFill>
                  <a:schemeClr val="bg1"/>
                </a:solidFill>
                <a:latin typeface="Fira Sans Condensed" panose="020B0503050000020004"/>
              </a:rPr>
              <a:t>Dandoli</a:t>
            </a:r>
            <a:r>
              <a:rPr lang="en-US" sz="1400" i="1" dirty="0">
                <a:solidFill>
                  <a:schemeClr val="bg1"/>
                </a:solidFill>
                <a:latin typeface="Fira Sans Condensed" panose="020B0503050000020004"/>
              </a:rPr>
              <a:t> Commune, Mopti Region</a:t>
            </a:r>
            <a:endParaRPr lang="fr-FR" sz="2200" b="0" i="1" dirty="0">
              <a:solidFill>
                <a:schemeClr val="bg1"/>
              </a:solidFill>
              <a:latin typeface="Fira Sans Condensed" panose="020B0503050000020004"/>
            </a:endParaRPr>
          </a:p>
        </p:txBody>
      </p:sp>
      <p:sp>
        <p:nvSpPr>
          <p:cNvPr id="11" name="Subtitle 2">
            <a:extLst>
              <a:ext uri="{FF2B5EF4-FFF2-40B4-BE49-F238E27FC236}">
                <a16:creationId xmlns:a16="http://schemas.microsoft.com/office/drawing/2014/main" id="{89845B5A-D63F-4565-B03D-D55009C87878}"/>
              </a:ext>
            </a:extLst>
          </p:cNvPr>
          <p:cNvSpPr txBox="1">
            <a:spLocks/>
          </p:cNvSpPr>
          <p:nvPr/>
        </p:nvSpPr>
        <p:spPr>
          <a:xfrm>
            <a:off x="469648" y="2207246"/>
            <a:ext cx="3925371" cy="40297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200" b="0" i="0" kern="1200">
                <a:solidFill>
                  <a:srgbClr val="000000"/>
                </a:solidFill>
                <a:latin typeface="Fira Sans Condensed" panose="020B05030500000200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rgbClr val="000000"/>
                </a:solidFill>
                <a:latin typeface="Fira Sans Condensed" panose="020B05030500000200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rgbClr val="000000"/>
                </a:solidFill>
                <a:latin typeface="Fira Sans Condensed"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i="1" dirty="0">
                <a:solidFill>
                  <a:schemeClr val="bg1"/>
                </a:solidFill>
                <a:latin typeface="Fira Sans Condensed" panose="020B0503050000020004"/>
              </a:rPr>
              <a:t>“I regularly take part in the educational discussions of </a:t>
            </a:r>
            <a:r>
              <a:rPr lang="en-US" sz="1600" b="1" i="1" dirty="0" err="1">
                <a:solidFill>
                  <a:schemeClr val="bg1"/>
                </a:solidFill>
                <a:latin typeface="Fira Sans Condensed" panose="020B0503050000020004"/>
              </a:rPr>
              <a:t>Harande</a:t>
            </a:r>
            <a:r>
              <a:rPr lang="en-US" sz="1600" b="1" i="1" dirty="0">
                <a:solidFill>
                  <a:schemeClr val="bg1"/>
                </a:solidFill>
                <a:latin typeface="Fira Sans Condensed" panose="020B0503050000020004"/>
              </a:rPr>
              <a:t> because we meet with women to discuss good practices to adopt during pregnancy and after childbirth.  Since I have started performing antenatal care, I am no longer suffering from abnormalities as was the case with my previous pregnancies.  </a:t>
            </a:r>
          </a:p>
          <a:p>
            <a:pPr marL="0" indent="0" algn="ctr">
              <a:buNone/>
            </a:pPr>
            <a:r>
              <a:rPr lang="en-US" sz="1600" b="1" i="1" dirty="0">
                <a:solidFill>
                  <a:schemeClr val="bg1"/>
                </a:solidFill>
                <a:latin typeface="Fira Sans Condensed" panose="020B0503050000020004"/>
              </a:rPr>
              <a:t>The ailments I suffered—such as malaria and abdominal pain—were treated by the health worker.  I am in my seventh month of pregnancy and have already completed three antenatal care visits to the health center.  Even after the phase out of the </a:t>
            </a:r>
            <a:r>
              <a:rPr lang="en-US" sz="1600" b="1" i="1" dirty="0" err="1">
                <a:solidFill>
                  <a:schemeClr val="bg1"/>
                </a:solidFill>
                <a:latin typeface="Fira Sans Condensed" panose="020B0503050000020004"/>
              </a:rPr>
              <a:t>Harande</a:t>
            </a:r>
            <a:r>
              <a:rPr lang="en-US" sz="1600" b="1" i="1" dirty="0">
                <a:solidFill>
                  <a:schemeClr val="bg1"/>
                </a:solidFill>
                <a:latin typeface="Fira Sans Condensed" panose="020B0503050000020004"/>
              </a:rPr>
              <a:t> Project, I will continue to visit the health center.“</a:t>
            </a:r>
          </a:p>
          <a:p>
            <a:pPr marL="0" indent="0" algn="ctr">
              <a:buNone/>
            </a:pPr>
            <a:endParaRPr lang="en-US" sz="1800" b="1" i="1" dirty="0">
              <a:solidFill>
                <a:schemeClr val="bg1"/>
              </a:solidFill>
              <a:latin typeface="Fira Sans Condensed" panose="020B0503050000020004"/>
            </a:endParaRPr>
          </a:p>
        </p:txBody>
      </p:sp>
      <p:pic>
        <p:nvPicPr>
          <p:cNvPr id="13" name="Picture 2" descr="https://www.usaid.gov/sites/default/files/styles/732_width/public/news/10-16-2019/fantoumataouologueme.jpg?itok=TizXMARJ">
            <a:extLst>
              <a:ext uri="{FF2B5EF4-FFF2-40B4-BE49-F238E27FC236}">
                <a16:creationId xmlns:a16="http://schemas.microsoft.com/office/drawing/2014/main" id="{A873A72C-1679-4328-A103-D0ABF25A6E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9" r="-1835"/>
          <a:stretch/>
        </p:blipFill>
        <p:spPr bwMode="auto">
          <a:xfrm>
            <a:off x="4679576" y="0"/>
            <a:ext cx="4546828" cy="6858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 Box 52">
            <a:extLst>
              <a:ext uri="{FF2B5EF4-FFF2-40B4-BE49-F238E27FC236}">
                <a16:creationId xmlns:a16="http://schemas.microsoft.com/office/drawing/2014/main" id="{94AA19F3-ADB2-4867-A87A-83877509F26E}"/>
              </a:ext>
            </a:extLst>
          </p:cNvPr>
          <p:cNvSpPr txBox="1"/>
          <p:nvPr/>
        </p:nvSpPr>
        <p:spPr>
          <a:xfrm>
            <a:off x="1054100" y="6504767"/>
            <a:ext cx="3507106" cy="270651"/>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lgn="r"/>
            <a:r>
              <a:rPr lang="en-US" sz="1100" dirty="0">
                <a:solidFill>
                  <a:schemeClr val="bg1"/>
                </a:solidFill>
                <a:latin typeface="Fira Sans Condensed" panose="020B0503050000020004"/>
              </a:rPr>
              <a:t>Photo Credit @ </a:t>
            </a:r>
            <a:r>
              <a:rPr lang="en-US" sz="1100" dirty="0" err="1">
                <a:solidFill>
                  <a:schemeClr val="bg1"/>
                </a:solidFill>
                <a:latin typeface="Fira Sans Condensed" panose="020B0503050000020004"/>
              </a:rPr>
              <a:t>Harande</a:t>
            </a:r>
            <a:r>
              <a:rPr lang="en-US" sz="1100" dirty="0">
                <a:solidFill>
                  <a:schemeClr val="bg1"/>
                </a:solidFill>
                <a:latin typeface="Fira Sans Condensed" panose="020B0503050000020004"/>
              </a:rPr>
              <a:t>: </a:t>
            </a:r>
            <a:r>
              <a:rPr lang="fr-FR" sz="1100" dirty="0">
                <a:solidFill>
                  <a:schemeClr val="bg1"/>
                </a:solidFill>
                <a:latin typeface="Fira Sans Condensed" panose="020B0503050000020004"/>
              </a:rPr>
              <a:t>Fatoumata </a:t>
            </a:r>
            <a:r>
              <a:rPr lang="fr-FR" sz="1100" dirty="0" err="1">
                <a:solidFill>
                  <a:schemeClr val="bg1"/>
                </a:solidFill>
                <a:latin typeface="Fira Sans Condensed" panose="020B0503050000020004"/>
              </a:rPr>
              <a:t>Ouloguem</a:t>
            </a:r>
            <a:endParaRPr lang="fr-FR" sz="1100" dirty="0">
              <a:solidFill>
                <a:schemeClr val="bg1"/>
              </a:solidFill>
              <a:latin typeface="Fira Sans Condensed" panose="020B0503050000020004"/>
            </a:endParaRPr>
          </a:p>
        </p:txBody>
      </p:sp>
    </p:spTree>
    <p:extLst>
      <p:ext uri="{BB962C8B-B14F-4D97-AF65-F5344CB8AC3E}">
        <p14:creationId xmlns:p14="http://schemas.microsoft.com/office/powerpoint/2010/main" val="2394572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2040" y="1337434"/>
            <a:ext cx="4084320" cy="2167766"/>
          </a:xfrm>
        </p:spPr>
        <p:txBody>
          <a:bodyPr/>
          <a:lstStyle/>
          <a:p>
            <a:r>
              <a:rPr lang="en-US" sz="2800" dirty="0">
                <a:latin typeface="Fira Sans Condensed" panose="020B0503050000020004"/>
              </a:rPr>
              <a:t>ACCESS TO MATERNAL AND CHILD HEALTH AND NUTRITION INFORMATION THROUGH CARE GROUPS</a:t>
            </a:r>
            <a:br>
              <a:rPr lang="en-US" sz="2800" dirty="0">
                <a:latin typeface="Fira Sans Condensed" panose="020B0503050000020004"/>
              </a:rPr>
            </a:br>
            <a:endParaRPr lang="fr-FR" sz="2200" b="0" i="1" dirty="0">
              <a:solidFill>
                <a:schemeClr val="bg2">
                  <a:lumMod val="60000"/>
                  <a:lumOff val="40000"/>
                </a:schemeClr>
              </a:solidFill>
              <a:latin typeface="Fira Sans Condensed" panose="020B0503050000020004"/>
            </a:endParaRPr>
          </a:p>
        </p:txBody>
      </p:sp>
      <p:sp>
        <p:nvSpPr>
          <p:cNvPr id="3" name="Subtitle 2"/>
          <p:cNvSpPr>
            <a:spLocks noGrp="1"/>
          </p:cNvSpPr>
          <p:nvPr>
            <p:ph type="subTitle" idx="1"/>
          </p:nvPr>
        </p:nvSpPr>
        <p:spPr>
          <a:xfrm>
            <a:off x="4892040" y="3873500"/>
            <a:ext cx="4084320" cy="1689100"/>
          </a:xfrm>
        </p:spPr>
        <p:txBody>
          <a:bodyPr>
            <a:normAutofit fontScale="92500" lnSpcReduction="10000"/>
          </a:bodyPr>
          <a:lstStyle/>
          <a:p>
            <a:r>
              <a:rPr lang="en-US" sz="2000" i="1" dirty="0">
                <a:latin typeface="Fira Sans Condensed" panose="020B0503050000020004"/>
              </a:rPr>
              <a:t>“ I feel less tired than before, and I feel good about myself. Now I ask all women to go for prenatal care at the beginning of their pregnancy and to follow the advice of the health agent and take the medicines they receive.” </a:t>
            </a:r>
          </a:p>
          <a:p>
            <a:endParaRPr lang="fr-FR" sz="1600" i="1" dirty="0">
              <a:latin typeface="Fira Sans Condensed" panose="020B0503050000020004"/>
            </a:endParaRPr>
          </a:p>
        </p:txBody>
      </p:sp>
      <p:sp>
        <p:nvSpPr>
          <p:cNvPr id="9" name="Rectangle 8">
            <a:extLst>
              <a:ext uri="{FF2B5EF4-FFF2-40B4-BE49-F238E27FC236}">
                <a16:creationId xmlns:a16="http://schemas.microsoft.com/office/drawing/2014/main" id="{C775D3B7-571E-4D47-9AF6-C30D95B523F2}"/>
              </a:ext>
            </a:extLst>
          </p:cNvPr>
          <p:cNvSpPr/>
          <p:nvPr/>
        </p:nvSpPr>
        <p:spPr>
          <a:xfrm rot="16200000">
            <a:off x="-2097274" y="4439277"/>
            <a:ext cx="4572000" cy="265457"/>
          </a:xfrm>
          <a:prstGeom prst="rect">
            <a:avLst/>
          </a:prstGeom>
        </p:spPr>
        <p:txBody>
          <a:bodyPr>
            <a:spAutoFit/>
          </a:bodyPr>
          <a:lstStyle/>
          <a:p>
            <a:pPr>
              <a:lnSpc>
                <a:spcPct val="107000"/>
              </a:lnSpc>
            </a:pPr>
            <a:r>
              <a:rPr lang="en-US" sz="1100" dirty="0">
                <a:solidFill>
                  <a:schemeClr val="bg1"/>
                </a:solidFill>
                <a:latin typeface="Fira Sans Condensed" panose="020B0503050000020004"/>
              </a:rPr>
              <a:t>Photo Credit: Nutrition Component 2019</a:t>
            </a:r>
            <a:endParaRPr lang="fr-FR" sz="1100" dirty="0">
              <a:solidFill>
                <a:schemeClr val="bg1"/>
              </a:solidFill>
              <a:latin typeface="Fira Sans Condensed" panose="020B0503050000020004"/>
              <a:ea typeface="Times New Roman" panose="02020603050405020304" pitchFamily="18" charset="0"/>
              <a:cs typeface="Times New Roman" panose="02020603050405020304" pitchFamily="18" charset="0"/>
            </a:endParaRPr>
          </a:p>
        </p:txBody>
      </p:sp>
      <p:pic>
        <p:nvPicPr>
          <p:cNvPr id="6" name="Image 9" descr="C:\Users\Boguindo\Pictures\mission sept 2019\IMG_20190920_103938_2.jpg">
            <a:extLst>
              <a:ext uri="{FF2B5EF4-FFF2-40B4-BE49-F238E27FC236}">
                <a16:creationId xmlns:a16="http://schemas.microsoft.com/office/drawing/2014/main" id="{33CF0634-D2D5-402D-A427-AF7F7B1F23B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5724" y="-1"/>
            <a:ext cx="4370575" cy="6858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249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E9AD-058A-7A4B-A604-6636A22CC10A}"/>
              </a:ext>
            </a:extLst>
          </p:cNvPr>
          <p:cNvSpPr>
            <a:spLocks noGrp="1"/>
          </p:cNvSpPr>
          <p:nvPr>
            <p:ph type="title"/>
          </p:nvPr>
        </p:nvSpPr>
        <p:spPr>
          <a:xfrm>
            <a:off x="928270" y="294933"/>
            <a:ext cx="7661758" cy="1278227"/>
          </a:xfrm>
        </p:spPr>
        <p:txBody>
          <a:bodyPr/>
          <a:lstStyle/>
          <a:p>
            <a:r>
              <a:rPr lang="en-US" sz="2100" dirty="0">
                <a:solidFill>
                  <a:srgbClr val="E36F1E"/>
                </a:solidFill>
                <a:latin typeface="Fira Sans Condensed" panose="020B0503050000020004"/>
              </a:rPr>
              <a:t>ACCESS TO MATERNAL AND CHILD HEALTH AND NUTRITION INFORMATION THROUGH CARE GROUPS</a:t>
            </a:r>
            <a:br>
              <a:rPr lang="en-US" sz="2100" dirty="0">
                <a:solidFill>
                  <a:srgbClr val="E36F1E"/>
                </a:solidFill>
                <a:latin typeface="Fira Sans Condensed" panose="020B0503050000020004"/>
              </a:rPr>
            </a:br>
            <a:br>
              <a:rPr lang="en-US" sz="2100" b="0" dirty="0">
                <a:solidFill>
                  <a:srgbClr val="E36F1E"/>
                </a:solidFill>
                <a:latin typeface="Fira Sans Condensed" panose="020B0503050000020004"/>
              </a:rPr>
            </a:br>
            <a:r>
              <a:rPr lang="en-US" sz="2100" b="0" i="1" dirty="0">
                <a:solidFill>
                  <a:srgbClr val="E36F1E"/>
                </a:solidFill>
                <a:latin typeface="Fira Sans Condensed" panose="020B0503050000020004"/>
              </a:rPr>
              <a:t>Who has good health has good wealth</a:t>
            </a:r>
            <a:endParaRPr lang="en-US" sz="2100" b="0" i="1" dirty="0"/>
          </a:p>
        </p:txBody>
      </p:sp>
      <p:sp>
        <p:nvSpPr>
          <p:cNvPr id="3" name="Content Placeholder 2">
            <a:extLst>
              <a:ext uri="{FF2B5EF4-FFF2-40B4-BE49-F238E27FC236}">
                <a16:creationId xmlns:a16="http://schemas.microsoft.com/office/drawing/2014/main" id="{FB02EAEF-D506-F641-88C1-1A0C55101433}"/>
              </a:ext>
            </a:extLst>
          </p:cNvPr>
          <p:cNvSpPr>
            <a:spLocks noGrp="1"/>
          </p:cNvSpPr>
          <p:nvPr>
            <p:ph sz="half" idx="1"/>
          </p:nvPr>
        </p:nvSpPr>
        <p:spPr>
          <a:xfrm>
            <a:off x="928270" y="1798178"/>
            <a:ext cx="2943883" cy="4022518"/>
          </a:xfrm>
        </p:spPr>
        <p:txBody>
          <a:bodyPr>
            <a:noAutofit/>
          </a:bodyPr>
          <a:lstStyle/>
          <a:p>
            <a:pPr marL="0" indent="0" algn="just">
              <a:buNone/>
            </a:pPr>
            <a:r>
              <a:rPr lang="en-US" sz="1800" dirty="0" err="1">
                <a:latin typeface="Fira Sans Condensed" panose="020B0503050000020004"/>
                <a:ea typeface="Times New Roman" panose="02020603050405020304" pitchFamily="18" charset="0"/>
                <a:cs typeface="Times New Roman" panose="02020603050405020304" pitchFamily="18" charset="0"/>
              </a:rPr>
              <a:t>Harande</a:t>
            </a:r>
            <a:r>
              <a:rPr lang="en-US" sz="1800" dirty="0">
                <a:latin typeface="Fira Sans Condensed" panose="020B0503050000020004"/>
                <a:ea typeface="Times New Roman" panose="02020603050405020304" pitchFamily="18" charset="0"/>
                <a:cs typeface="Times New Roman" panose="02020603050405020304" pitchFamily="18" charset="0"/>
              </a:rPr>
              <a:t> has put maternal, infant, and child health at the center of its strategy, using a combination of approaches for social and behavior change including Care Groups, radio programs, community conversations, and community theater. Together, these channels contribute to new understanding and adoption by community members. </a:t>
            </a:r>
            <a:r>
              <a:rPr lang="en-US" sz="1800" dirty="0" err="1">
                <a:latin typeface="Fira Sans Condensed" panose="020B0503050000020004"/>
                <a:ea typeface="Times New Roman" panose="02020603050405020304" pitchFamily="18" charset="0"/>
                <a:cs typeface="Times New Roman" panose="02020603050405020304" pitchFamily="18" charset="0"/>
              </a:rPr>
              <a:t>Djeneba</a:t>
            </a:r>
            <a:r>
              <a:rPr lang="en-US" sz="1800" dirty="0">
                <a:latin typeface="Fira Sans Condensed" panose="020B0503050000020004"/>
                <a:ea typeface="Times New Roman" panose="02020603050405020304" pitchFamily="18" charset="0"/>
                <a:cs typeface="Times New Roman" panose="02020603050405020304" pitchFamily="18" charset="0"/>
              </a:rPr>
              <a:t> </a:t>
            </a:r>
            <a:r>
              <a:rPr lang="en-US" sz="1800" dirty="0" err="1">
                <a:latin typeface="Fira Sans Condensed" panose="020B0503050000020004"/>
                <a:ea typeface="Times New Roman" panose="02020603050405020304" pitchFamily="18" charset="0"/>
                <a:cs typeface="Times New Roman" panose="02020603050405020304" pitchFamily="18" charset="0"/>
              </a:rPr>
              <a:t>Kougoulba’s</a:t>
            </a:r>
            <a:r>
              <a:rPr lang="en-US" sz="1800" dirty="0">
                <a:latin typeface="Fira Sans Condensed" panose="020B0503050000020004"/>
                <a:ea typeface="Times New Roman" panose="02020603050405020304" pitchFamily="18" charset="0"/>
                <a:cs typeface="Times New Roman" panose="02020603050405020304" pitchFamily="18" charset="0"/>
              </a:rPr>
              <a:t> story is just one example but has made her a respected expert in her community.</a:t>
            </a:r>
          </a:p>
        </p:txBody>
      </p:sp>
      <p:sp>
        <p:nvSpPr>
          <p:cNvPr id="4" name="Content Placeholder 3">
            <a:extLst>
              <a:ext uri="{FF2B5EF4-FFF2-40B4-BE49-F238E27FC236}">
                <a16:creationId xmlns:a16="http://schemas.microsoft.com/office/drawing/2014/main" id="{D884CE6E-29F4-4C4B-B064-0A64AB0A89F7}"/>
              </a:ext>
            </a:extLst>
          </p:cNvPr>
          <p:cNvSpPr>
            <a:spLocks noGrp="1"/>
          </p:cNvSpPr>
          <p:nvPr>
            <p:ph sz="half" idx="2"/>
          </p:nvPr>
        </p:nvSpPr>
        <p:spPr>
          <a:xfrm>
            <a:off x="4306529" y="1797716"/>
            <a:ext cx="4358119" cy="4228638"/>
          </a:xfrm>
        </p:spPr>
        <p:style>
          <a:lnRef idx="3">
            <a:schemeClr val="lt1"/>
          </a:lnRef>
          <a:fillRef idx="1">
            <a:schemeClr val="accent1"/>
          </a:fillRef>
          <a:effectRef idx="1">
            <a:schemeClr val="accent1"/>
          </a:effectRef>
          <a:fontRef idx="minor">
            <a:schemeClr val="lt1"/>
          </a:fontRef>
        </p:style>
        <p:txBody>
          <a:bodyPr>
            <a:normAutofit fontScale="70000" lnSpcReduction="20000"/>
          </a:bodyPr>
          <a:lstStyle/>
          <a:p>
            <a:pPr marL="0" indent="0" algn="ctr">
              <a:buNone/>
            </a:pPr>
            <a:r>
              <a:rPr lang="en-US" sz="2400" dirty="0">
                <a:latin typeface="Fira Sans Condensed" panose="020B0503050000020004"/>
              </a:rPr>
              <a:t>When the </a:t>
            </a:r>
            <a:r>
              <a:rPr lang="en-US" sz="2400" dirty="0" err="1">
                <a:latin typeface="Fira Sans Condensed" panose="020B0503050000020004"/>
              </a:rPr>
              <a:t>Harande</a:t>
            </a:r>
            <a:r>
              <a:rPr lang="en-US" sz="2400" dirty="0">
                <a:latin typeface="Fira Sans Condensed" panose="020B0503050000020004"/>
              </a:rPr>
              <a:t> program arrived in her village and introduced the Care Group, </a:t>
            </a:r>
            <a:r>
              <a:rPr lang="en-US" sz="2400" dirty="0" err="1">
                <a:latin typeface="Fira Sans Condensed" panose="020B0503050000020004"/>
              </a:rPr>
              <a:t>Djeneba</a:t>
            </a:r>
            <a:r>
              <a:rPr lang="en-US" sz="2400" dirty="0">
                <a:latin typeface="Fira Sans Condensed" panose="020B0503050000020004"/>
              </a:rPr>
              <a:t> joined immediately and regularly attended the meetings. She paid close attention and remembered the messages about nutrition and health practices, including the importance of four antenatal care exams during pregnancy. So, as soon as she realized she was pregnant, she made her first visit to the health center.</a:t>
            </a:r>
          </a:p>
          <a:p>
            <a:pPr marL="0" indent="0" algn="ctr">
              <a:buNone/>
            </a:pPr>
            <a:endParaRPr lang="en-US" sz="2400" dirty="0">
              <a:latin typeface="Fira Sans Condensed" panose="020B0503050000020004"/>
            </a:endParaRPr>
          </a:p>
          <a:p>
            <a:pPr marL="0" indent="0" algn="ctr">
              <a:buNone/>
            </a:pPr>
            <a:r>
              <a:rPr lang="en-US" sz="2600" dirty="0">
                <a:latin typeface="Fira Sans Condensed" panose="020B0503050000020004"/>
              </a:rPr>
              <a:t>“When I learned I was pregnant, this time I went to the health center. The health agent prescribed medicine, gave me advice about my diet, the benefits of iron-folic acid supplements, etc. In fact, I had already heard these ideas from my Care Group.”</a:t>
            </a:r>
            <a:endParaRPr lang="fr-FR" sz="2600" dirty="0">
              <a:latin typeface="Fira Sans Condensed" panose="020B0503050000020004"/>
            </a:endParaRPr>
          </a:p>
        </p:txBody>
      </p:sp>
    </p:spTree>
    <p:extLst>
      <p:ext uri="{BB962C8B-B14F-4D97-AF65-F5344CB8AC3E}">
        <p14:creationId xmlns:p14="http://schemas.microsoft.com/office/powerpoint/2010/main" val="325017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2040" y="994534"/>
            <a:ext cx="4084320" cy="2167766"/>
          </a:xfrm>
        </p:spPr>
        <p:txBody>
          <a:bodyPr/>
          <a:lstStyle/>
          <a:p>
            <a:r>
              <a:rPr lang="en-US" sz="2800" dirty="0">
                <a:latin typeface="Fira Sans Condensed" panose="020B0503050000020004"/>
              </a:rPr>
              <a:t>LIVING CONDITIONS IMPROVE IN RURAL COMMUNITIES</a:t>
            </a:r>
            <a:br>
              <a:rPr lang="en-US" sz="2800" dirty="0">
                <a:latin typeface="Fira Sans Condensed" panose="020B0503050000020004"/>
              </a:rPr>
            </a:br>
            <a:r>
              <a:rPr lang="en-US" sz="2200" b="0" i="1" dirty="0">
                <a:latin typeface="Fira Sans Condensed" panose="020B0503050000020004"/>
              </a:rPr>
              <a:t>A sigh of relief for the women of the </a:t>
            </a:r>
            <a:r>
              <a:rPr lang="en-US" sz="2200" b="0" i="1" dirty="0" err="1">
                <a:latin typeface="Fira Sans Condensed" panose="020B0503050000020004"/>
              </a:rPr>
              <a:t>Sassadi</a:t>
            </a:r>
            <a:r>
              <a:rPr lang="en-US" sz="2200" b="0" i="1" dirty="0">
                <a:latin typeface="Fira Sans Condensed" panose="020B0503050000020004"/>
              </a:rPr>
              <a:t> Village</a:t>
            </a:r>
            <a:endParaRPr lang="fr-FR" sz="2200" b="0" i="1" dirty="0">
              <a:solidFill>
                <a:schemeClr val="bg2">
                  <a:lumMod val="60000"/>
                  <a:lumOff val="40000"/>
                </a:schemeClr>
              </a:solidFill>
              <a:latin typeface="Fira Sans Condensed" panose="020B0503050000020004"/>
            </a:endParaRPr>
          </a:p>
        </p:txBody>
      </p:sp>
      <p:sp>
        <p:nvSpPr>
          <p:cNvPr id="3" name="Subtitle 2"/>
          <p:cNvSpPr>
            <a:spLocks noGrp="1"/>
          </p:cNvSpPr>
          <p:nvPr>
            <p:ph type="subTitle" idx="1"/>
          </p:nvPr>
        </p:nvSpPr>
        <p:spPr>
          <a:xfrm>
            <a:off x="4892040" y="3428997"/>
            <a:ext cx="4084320" cy="3416300"/>
          </a:xfrm>
        </p:spPr>
        <p:txBody>
          <a:bodyPr>
            <a:normAutofit fontScale="55000" lnSpcReduction="20000"/>
          </a:bodyPr>
          <a:lstStyle/>
          <a:p>
            <a:r>
              <a:rPr lang="en-US" sz="3300" i="1" dirty="0">
                <a:latin typeface="Fira Sans Condensed" panose="020B0503050000020004"/>
              </a:rPr>
              <a:t>“The most significant change following the intervention of the </a:t>
            </a:r>
            <a:r>
              <a:rPr lang="en-US" sz="3300" i="1" dirty="0" err="1">
                <a:latin typeface="Fira Sans Condensed" panose="020B0503050000020004"/>
              </a:rPr>
              <a:t>Harande</a:t>
            </a:r>
            <a:r>
              <a:rPr lang="en-US" sz="3300" i="1" dirty="0">
                <a:latin typeface="Fira Sans Condensed" panose="020B0503050000020004"/>
              </a:rPr>
              <a:t> program in the village of </a:t>
            </a:r>
            <a:r>
              <a:rPr lang="en-US" sz="3300" i="1" dirty="0" err="1">
                <a:latin typeface="Fira Sans Condensed" panose="020B0503050000020004"/>
              </a:rPr>
              <a:t>Sassadi</a:t>
            </a:r>
            <a:r>
              <a:rPr lang="en-US" sz="3300" i="1" dirty="0">
                <a:latin typeface="Fira Sans Condensed" panose="020B0503050000020004"/>
              </a:rPr>
              <a:t> is the realization of access to water. </a:t>
            </a:r>
          </a:p>
          <a:p>
            <a:r>
              <a:rPr lang="en-US" sz="3300" i="1" dirty="0">
                <a:latin typeface="Fira Sans Condensed" panose="020B0503050000020004"/>
              </a:rPr>
              <a:t>Our village has water through the realization of a village system and the repair of the human motor pump (PMH) by </a:t>
            </a:r>
            <a:r>
              <a:rPr lang="en-US" sz="3300" i="1" dirty="0" err="1">
                <a:latin typeface="Fira Sans Condensed" panose="020B0503050000020004"/>
              </a:rPr>
              <a:t>Harande</a:t>
            </a:r>
            <a:r>
              <a:rPr lang="en-US" sz="3300" i="1" dirty="0">
                <a:latin typeface="Fira Sans Condensed" panose="020B0503050000020004"/>
              </a:rPr>
              <a:t>, which has alleviated our suffering, as women, not only related to searching for water but also to diseases such as diarrhea.”</a:t>
            </a:r>
          </a:p>
          <a:p>
            <a:endParaRPr lang="fr-FR" sz="1600" i="1" dirty="0">
              <a:latin typeface="Fira Sans Condensed" panose="020B0503050000020004"/>
            </a:endParaRPr>
          </a:p>
        </p:txBody>
      </p:sp>
      <p:sp>
        <p:nvSpPr>
          <p:cNvPr id="9" name="Rectangle 8">
            <a:extLst>
              <a:ext uri="{FF2B5EF4-FFF2-40B4-BE49-F238E27FC236}">
                <a16:creationId xmlns:a16="http://schemas.microsoft.com/office/drawing/2014/main" id="{C775D3B7-571E-4D47-9AF6-C30D95B523F2}"/>
              </a:ext>
            </a:extLst>
          </p:cNvPr>
          <p:cNvSpPr/>
          <p:nvPr/>
        </p:nvSpPr>
        <p:spPr>
          <a:xfrm rot="16200000">
            <a:off x="-2125275" y="4826625"/>
            <a:ext cx="4635506" cy="265457"/>
          </a:xfrm>
          <a:prstGeom prst="rect">
            <a:avLst/>
          </a:prstGeom>
        </p:spPr>
        <p:txBody>
          <a:bodyPr wrap="square">
            <a:spAutoFit/>
          </a:bodyPr>
          <a:lstStyle/>
          <a:p>
            <a:pPr algn="ctr">
              <a:lnSpc>
                <a:spcPct val="107000"/>
              </a:lnSpc>
            </a:pPr>
            <a:r>
              <a:rPr lang="en-US" sz="1100" dirty="0">
                <a:solidFill>
                  <a:schemeClr val="bg1"/>
                </a:solidFill>
                <a:latin typeface="Fira Sans Condensed" panose="020B0503050000020004"/>
                <a:ea typeface="Times New Roman" panose="02020603050405020304" pitchFamily="18" charset="0"/>
                <a:cs typeface="Arial" panose="020B0604020202020204" pitchFamily="34" charset="0"/>
              </a:rPr>
              <a:t>Photo Credit: </a:t>
            </a:r>
            <a:r>
              <a:rPr lang="en-US" sz="1100" dirty="0" err="1">
                <a:solidFill>
                  <a:schemeClr val="bg1"/>
                </a:solidFill>
                <a:latin typeface="Fira Sans Condensed" panose="020B0503050000020004"/>
                <a:ea typeface="Times New Roman" panose="02020603050405020304" pitchFamily="18" charset="0"/>
                <a:cs typeface="Arial" panose="020B0604020202020204" pitchFamily="34" charset="0"/>
              </a:rPr>
              <a:t>Harande</a:t>
            </a:r>
            <a:r>
              <a:rPr lang="en-US" sz="1100" dirty="0">
                <a:solidFill>
                  <a:schemeClr val="bg1"/>
                </a:solidFill>
                <a:latin typeface="Fira Sans Condensed" panose="020B0503050000020004"/>
                <a:ea typeface="Times New Roman" panose="02020603050405020304" pitchFamily="18" charset="0"/>
                <a:cs typeface="Arial" panose="020B0604020202020204" pitchFamily="34" charset="0"/>
              </a:rPr>
              <a:t>, Monitoring &amp; Evaluation Unit, April 2019</a:t>
            </a:r>
            <a:endParaRPr lang="fr-FR" sz="1100" dirty="0">
              <a:solidFill>
                <a:schemeClr val="bg1"/>
              </a:solidFill>
              <a:latin typeface="Fira Sans Condensed" panose="020B0503050000020004"/>
              <a:ea typeface="Times New Roman" panose="02020603050405020304" pitchFamily="18" charset="0"/>
              <a:cs typeface="Times New Roman" panose="02020603050405020304" pitchFamily="18" charset="0"/>
            </a:endParaRPr>
          </a:p>
        </p:txBody>
      </p:sp>
      <p:pic>
        <p:nvPicPr>
          <p:cNvPr id="7" name="Image 5" descr="G:\DSC00031.JPG">
            <a:extLst>
              <a:ext uri="{FF2B5EF4-FFF2-40B4-BE49-F238E27FC236}">
                <a16:creationId xmlns:a16="http://schemas.microsoft.com/office/drawing/2014/main" id="{9437D861-5CC0-4F53-AE26-553D031DA2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369" r="7660"/>
          <a:stretch/>
        </p:blipFill>
        <p:spPr bwMode="auto">
          <a:xfrm>
            <a:off x="321455" y="-6"/>
            <a:ext cx="4390245" cy="6858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183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E9AD-058A-7A4B-A604-6636A22CC10A}"/>
              </a:ext>
            </a:extLst>
          </p:cNvPr>
          <p:cNvSpPr>
            <a:spLocks noGrp="1"/>
          </p:cNvSpPr>
          <p:nvPr>
            <p:ph type="title"/>
          </p:nvPr>
        </p:nvSpPr>
        <p:spPr>
          <a:xfrm>
            <a:off x="894736" y="176947"/>
            <a:ext cx="7815065" cy="1036217"/>
          </a:xfrm>
        </p:spPr>
        <p:txBody>
          <a:bodyPr/>
          <a:lstStyle/>
          <a:p>
            <a:r>
              <a:rPr lang="en-US" sz="2800" dirty="0">
                <a:solidFill>
                  <a:srgbClr val="E36F1E"/>
                </a:solidFill>
                <a:latin typeface="Fira Sans Condensed" panose="020B0503050000020004"/>
              </a:rPr>
              <a:t>LIVING CONDITIONS IMPROVE IN RURAL COMMUNITIES</a:t>
            </a:r>
            <a:br>
              <a:rPr lang="en-US" sz="2100" dirty="0">
                <a:solidFill>
                  <a:srgbClr val="E36F1E"/>
                </a:solidFill>
                <a:latin typeface="Fira Sans Condensed" panose="020B0503050000020004"/>
              </a:rPr>
            </a:br>
            <a:br>
              <a:rPr lang="en-US" sz="1600" dirty="0">
                <a:solidFill>
                  <a:srgbClr val="E36F1E"/>
                </a:solidFill>
                <a:latin typeface="Fira Sans Condensed" panose="020B0503050000020004"/>
              </a:rPr>
            </a:br>
            <a:r>
              <a:rPr lang="en-US" sz="2100" b="0" i="1" dirty="0">
                <a:solidFill>
                  <a:srgbClr val="E36F1E"/>
                </a:solidFill>
                <a:latin typeface="Fira Sans Condensed" panose="020B0503050000020004"/>
              </a:rPr>
              <a:t>A sigh of relief for the women of the </a:t>
            </a:r>
            <a:r>
              <a:rPr lang="en-US" sz="2100" b="0" i="1" dirty="0" err="1">
                <a:solidFill>
                  <a:srgbClr val="E36F1E"/>
                </a:solidFill>
                <a:latin typeface="Fira Sans Condensed" panose="020B0503050000020004"/>
              </a:rPr>
              <a:t>Sassadi</a:t>
            </a:r>
            <a:r>
              <a:rPr lang="en-US" sz="2100" b="0" i="1" dirty="0">
                <a:solidFill>
                  <a:srgbClr val="E36F1E"/>
                </a:solidFill>
                <a:latin typeface="Fira Sans Condensed" panose="020B0503050000020004"/>
              </a:rPr>
              <a:t> Village</a:t>
            </a:r>
            <a:endParaRPr lang="en-US" sz="2100" b="0" i="1" dirty="0"/>
          </a:p>
        </p:txBody>
      </p:sp>
      <p:sp>
        <p:nvSpPr>
          <p:cNvPr id="3" name="Content Placeholder 2">
            <a:extLst>
              <a:ext uri="{FF2B5EF4-FFF2-40B4-BE49-F238E27FC236}">
                <a16:creationId xmlns:a16="http://schemas.microsoft.com/office/drawing/2014/main" id="{FB02EAEF-D506-F641-88C1-1A0C55101433}"/>
              </a:ext>
            </a:extLst>
          </p:cNvPr>
          <p:cNvSpPr>
            <a:spLocks noGrp="1"/>
          </p:cNvSpPr>
          <p:nvPr>
            <p:ph sz="half" idx="1"/>
          </p:nvPr>
        </p:nvSpPr>
        <p:spPr>
          <a:xfrm>
            <a:off x="884904" y="1600200"/>
            <a:ext cx="3106993" cy="4487554"/>
          </a:xfrm>
        </p:spPr>
        <p:txBody>
          <a:bodyPr>
            <a:noAutofit/>
          </a:bodyPr>
          <a:lstStyle/>
          <a:p>
            <a:pPr marL="0" indent="0" algn="just">
              <a:lnSpc>
                <a:spcPct val="107000"/>
              </a:lnSpc>
              <a:spcAft>
                <a:spcPts val="800"/>
              </a:spcAft>
              <a:buNone/>
            </a:pPr>
            <a:r>
              <a:rPr lang="en-US" sz="1600" dirty="0" err="1">
                <a:latin typeface="Fira Sans Condensed" panose="020B0503050000020004"/>
              </a:rPr>
              <a:t>Mède</a:t>
            </a:r>
            <a:r>
              <a:rPr lang="en-US" sz="1600" dirty="0">
                <a:latin typeface="Fira Sans Condensed" panose="020B0503050000020004"/>
              </a:rPr>
              <a:t> and several women from the village participated in </a:t>
            </a:r>
            <a:r>
              <a:rPr lang="en-US" sz="1600" dirty="0" err="1">
                <a:latin typeface="Fira Sans Condensed" panose="020B0503050000020004"/>
              </a:rPr>
              <a:t>Harande’s</a:t>
            </a:r>
            <a:r>
              <a:rPr lang="en-US" sz="1600" dirty="0">
                <a:latin typeface="Fira Sans Condensed" panose="020B0503050000020004"/>
              </a:rPr>
              <a:t> activities, including: (1)  implementation of an improved village water system integrating the garden perimeter; (2) rehabilitation of the human motor pump; (3) establishment of water, hygiene and sanitation committees; (4) establishment of Care Groups; (5) preparation of the enriched flour porridge; (6) construction of bunds through the cash for work approach; (7) thematic training in WASH, and functional literacy training in </a:t>
            </a:r>
            <a:r>
              <a:rPr lang="en-US" sz="1600" dirty="0" err="1">
                <a:latin typeface="Fira Sans Condensed" panose="020B0503050000020004"/>
              </a:rPr>
              <a:t>Dogosso</a:t>
            </a:r>
            <a:r>
              <a:rPr lang="en-US" sz="1600" dirty="0">
                <a:latin typeface="Fira Sans Condensed" panose="020B0503050000020004"/>
              </a:rPr>
              <a:t>; and (8) gender-specific interventions.</a:t>
            </a:r>
            <a:endParaRPr lang="fr-FR" sz="1600" dirty="0">
              <a:latin typeface="Fira Sans Condensed" panose="020B0503050000020004"/>
            </a:endParaRPr>
          </a:p>
        </p:txBody>
      </p:sp>
      <p:sp>
        <p:nvSpPr>
          <p:cNvPr id="4" name="Content Placeholder 3">
            <a:extLst>
              <a:ext uri="{FF2B5EF4-FFF2-40B4-BE49-F238E27FC236}">
                <a16:creationId xmlns:a16="http://schemas.microsoft.com/office/drawing/2014/main" id="{D884CE6E-29F4-4C4B-B064-0A64AB0A89F7}"/>
              </a:ext>
            </a:extLst>
          </p:cNvPr>
          <p:cNvSpPr>
            <a:spLocks noGrp="1"/>
          </p:cNvSpPr>
          <p:nvPr>
            <p:ph sz="half" idx="2"/>
          </p:nvPr>
        </p:nvSpPr>
        <p:spPr>
          <a:xfrm>
            <a:off x="4335735" y="1835590"/>
            <a:ext cx="4446608" cy="3868094"/>
          </a:xfrm>
        </p:spPr>
        <p:style>
          <a:lnRef idx="3">
            <a:schemeClr val="lt1"/>
          </a:lnRef>
          <a:fillRef idx="1">
            <a:schemeClr val="accent1"/>
          </a:fillRef>
          <a:effectRef idx="1">
            <a:schemeClr val="accent1"/>
          </a:effectRef>
          <a:fontRef idx="minor">
            <a:schemeClr val="lt1"/>
          </a:fontRef>
        </p:style>
        <p:txBody>
          <a:bodyPr>
            <a:noAutofit/>
          </a:bodyPr>
          <a:lstStyle/>
          <a:p>
            <a:pPr marL="0" indent="0" algn="ctr">
              <a:lnSpc>
                <a:spcPct val="107000"/>
              </a:lnSpc>
              <a:spcAft>
                <a:spcPts val="800"/>
              </a:spcAft>
              <a:buNone/>
            </a:pPr>
            <a:r>
              <a:rPr lang="en-US" sz="1800" b="1" dirty="0">
                <a:latin typeface="Fira Sans Condensed" panose="020B0503050000020004"/>
                <a:ea typeface="Calibri" panose="020F0502020204030204" pitchFamily="34" charset="0"/>
                <a:cs typeface="Arial" panose="020B0604020202020204" pitchFamily="34" charset="0"/>
              </a:rPr>
              <a:t>"Before, women like me faced several problems. We draw water from the only well in the village which is poorly maintained since access to drinking water is not easy with financial concerns. We are surrounded by 7 villages where we go to seek water. There, we encounter a lot of forms of verbal abuse. The nearest village is 2.5 km away and the farthest is 4 km away. When we do not find water in one of the nearest, we must first return to our village before taking the path for the other village.” </a:t>
            </a:r>
            <a:endParaRPr lang="fr-FR" sz="1800" b="1" dirty="0">
              <a:latin typeface="Fira Sans Condensed" panose="020B0503050000020004"/>
            </a:endParaRPr>
          </a:p>
          <a:p>
            <a:pPr marL="0" indent="0" algn="just">
              <a:buNone/>
            </a:pPr>
            <a:endParaRPr lang="fr-FR" sz="1400" dirty="0">
              <a:latin typeface="Fira Sans Condensed" panose="020B0503050000020004"/>
            </a:endParaRPr>
          </a:p>
        </p:txBody>
      </p:sp>
    </p:spTree>
    <p:extLst>
      <p:ext uri="{BB962C8B-B14F-4D97-AF65-F5344CB8AC3E}">
        <p14:creationId xmlns:p14="http://schemas.microsoft.com/office/powerpoint/2010/main" val="257892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3CFDB-FBB7-4D57-83B8-05449FA31FFD}"/>
              </a:ext>
            </a:extLst>
          </p:cNvPr>
          <p:cNvSpPr/>
          <p:nvPr/>
        </p:nvSpPr>
        <p:spPr>
          <a:xfrm>
            <a:off x="311498" y="0"/>
            <a:ext cx="8832501"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Fira Sans Condensed SemiBold" panose="020B0603050000020004" pitchFamily="34" charset="0"/>
            </a:endParaRPr>
          </a:p>
        </p:txBody>
      </p:sp>
      <p:pic>
        <p:nvPicPr>
          <p:cNvPr id="3" name="Picture 2">
            <a:extLst>
              <a:ext uri="{FF2B5EF4-FFF2-40B4-BE49-F238E27FC236}">
                <a16:creationId xmlns:a16="http://schemas.microsoft.com/office/drawing/2014/main" id="{137C6391-7001-4369-990F-F6D441DE7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790" y="6262390"/>
            <a:ext cx="1180120" cy="373328"/>
          </a:xfrm>
          <a:prstGeom prst="rect">
            <a:avLst/>
          </a:prstGeom>
          <a:effectLst>
            <a:outerShdw blurRad="139700" sx="102000" sy="102000" algn="ctr" rotWithShape="0">
              <a:srgbClr val="000000">
                <a:alpha val="60000"/>
              </a:srgbClr>
            </a:outerShdw>
          </a:effectLst>
        </p:spPr>
      </p:pic>
      <p:sp>
        <p:nvSpPr>
          <p:cNvPr id="4" name="Rectangle 3">
            <a:extLst>
              <a:ext uri="{FF2B5EF4-FFF2-40B4-BE49-F238E27FC236}">
                <a16:creationId xmlns:a16="http://schemas.microsoft.com/office/drawing/2014/main" id="{58C42C53-6414-4D60-931B-3A43DE6F511C}"/>
              </a:ext>
            </a:extLst>
          </p:cNvPr>
          <p:cNvSpPr/>
          <p:nvPr/>
        </p:nvSpPr>
        <p:spPr>
          <a:xfrm rot="16200000">
            <a:off x="-1759197" y="4765632"/>
            <a:ext cx="3815405" cy="369332"/>
          </a:xfrm>
          <a:prstGeom prst="rect">
            <a:avLst/>
          </a:prstGeom>
        </p:spPr>
        <p:txBody>
          <a:bodyPr wrap="square">
            <a:spAutoFit/>
          </a:bodyPr>
          <a:lstStyle/>
          <a:p>
            <a:r>
              <a:rPr lang="en-US" sz="900" dirty="0">
                <a:solidFill>
                  <a:schemeClr val="bg1"/>
                </a:solidFill>
                <a:latin typeface="Fira Sans Condensed" panose="020B0503050000020004"/>
                <a:ea typeface="Times New Roman" panose="02020603050405020304" pitchFamily="18" charset="0"/>
                <a:cs typeface="Times New Roman" panose="02020603050405020304" pitchFamily="18" charset="0"/>
              </a:rPr>
              <a:t> Photo Credit @ </a:t>
            </a:r>
            <a:r>
              <a:rPr lang="en-US" sz="900" dirty="0" err="1">
                <a:solidFill>
                  <a:schemeClr val="bg1"/>
                </a:solidFill>
                <a:latin typeface="Fira Sans Condensed" panose="020B0503050000020004"/>
                <a:ea typeface="Times New Roman" panose="02020603050405020304" pitchFamily="18" charset="0"/>
                <a:cs typeface="Times New Roman" panose="02020603050405020304" pitchFamily="18" charset="0"/>
              </a:rPr>
              <a:t>Harande</a:t>
            </a:r>
            <a:r>
              <a:rPr lang="en-US" sz="900" dirty="0">
                <a:solidFill>
                  <a:schemeClr val="bg1"/>
                </a:solidFill>
                <a:latin typeface="Fira Sans Condensed" panose="020B0503050000020004"/>
                <a:ea typeface="Times New Roman" panose="02020603050405020304" pitchFamily="18" charset="0"/>
                <a:cs typeface="Times New Roman" panose="02020603050405020304" pitchFamily="18" charset="0"/>
              </a:rPr>
              <a:t>, Nutrition Team</a:t>
            </a:r>
          </a:p>
          <a:p>
            <a:pPr>
              <a:spcAft>
                <a:spcPts val="1000"/>
              </a:spcAft>
            </a:pPr>
            <a:r>
              <a:rPr lang="en-US" sz="900" dirty="0">
                <a:solidFill>
                  <a:schemeClr val="bg1"/>
                </a:solidFill>
                <a:latin typeface="Fira Sans Condensed" panose="020B0503050000020004"/>
                <a:ea typeface="Times New Roman" panose="02020603050405020304" pitchFamily="18" charset="0"/>
                <a:cs typeface="Times New Roman" panose="02020603050405020304" pitchFamily="18" charset="0"/>
              </a:rPr>
              <a:t>Listening group in </a:t>
            </a:r>
            <a:r>
              <a:rPr lang="en-US" sz="900" dirty="0" err="1">
                <a:solidFill>
                  <a:schemeClr val="bg1"/>
                </a:solidFill>
                <a:latin typeface="Fira Sans Condensed" panose="020B0503050000020004"/>
                <a:ea typeface="Times New Roman" panose="02020603050405020304" pitchFamily="18" charset="0"/>
                <a:cs typeface="Times New Roman" panose="02020603050405020304" pitchFamily="18" charset="0"/>
              </a:rPr>
              <a:t>Adia</a:t>
            </a:r>
            <a:r>
              <a:rPr lang="en-US" sz="900" dirty="0">
                <a:solidFill>
                  <a:schemeClr val="bg1"/>
                </a:solidFill>
                <a:latin typeface="Fira Sans Condensed" panose="020B0503050000020004"/>
                <a:ea typeface="Times New Roman" panose="02020603050405020304" pitchFamily="18" charset="0"/>
                <a:cs typeface="Times New Roman" panose="02020603050405020304" pitchFamily="18" charset="0"/>
              </a:rPr>
              <a:t> village, </a:t>
            </a:r>
            <a:r>
              <a:rPr lang="en-US" sz="900" dirty="0" err="1">
                <a:solidFill>
                  <a:schemeClr val="bg1"/>
                </a:solidFill>
                <a:latin typeface="Fira Sans Condensed" panose="020B0503050000020004"/>
                <a:ea typeface="Times New Roman" panose="02020603050405020304" pitchFamily="18" charset="0"/>
                <a:cs typeface="Times New Roman" panose="02020603050405020304" pitchFamily="18" charset="0"/>
              </a:rPr>
              <a:t>Douentza</a:t>
            </a:r>
            <a:r>
              <a:rPr lang="en-US" sz="900" dirty="0">
                <a:solidFill>
                  <a:schemeClr val="bg1"/>
                </a:solidFill>
                <a:latin typeface="Fira Sans Condensed" panose="020B0503050000020004"/>
                <a:ea typeface="Times New Roman" panose="02020603050405020304" pitchFamily="18" charset="0"/>
                <a:cs typeface="Times New Roman" panose="02020603050405020304" pitchFamily="18" charset="0"/>
              </a:rPr>
              <a:t> District, January </a:t>
            </a:r>
            <a:r>
              <a:rPr lang="en-US" sz="800" dirty="0">
                <a:solidFill>
                  <a:schemeClr val="bg1"/>
                </a:solidFill>
                <a:latin typeface="Fira Sans Condensed" panose="020B0503050000020004"/>
                <a:ea typeface="Times New Roman" panose="02020603050405020304" pitchFamily="18" charset="0"/>
                <a:cs typeface="Times New Roman" panose="02020603050405020304" pitchFamily="18" charset="0"/>
              </a:rPr>
              <a:t>2019</a:t>
            </a:r>
            <a:endParaRPr lang="fr-FR" sz="1000" dirty="0">
              <a:solidFill>
                <a:schemeClr val="bg1"/>
              </a:solidFill>
              <a:latin typeface="Fira Sans Condensed" panose="020B0503050000020004"/>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24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6640" y="1023811"/>
            <a:ext cx="4084320" cy="1160589"/>
          </a:xfrm>
        </p:spPr>
        <p:txBody>
          <a:bodyPr/>
          <a:lstStyle/>
          <a:p>
            <a:r>
              <a:rPr lang="en-US" sz="2800" dirty="0">
                <a:latin typeface="Fira Sans Condensed" panose="020B0503050000020004"/>
              </a:rPr>
              <a:t>CARE GROUPS: </a:t>
            </a:r>
            <a:br>
              <a:rPr lang="en-US" sz="2800" dirty="0">
                <a:latin typeface="Fira Sans Condensed" panose="020B0503050000020004"/>
              </a:rPr>
            </a:br>
            <a:r>
              <a:rPr lang="en-US" sz="2200" b="0" dirty="0">
                <a:latin typeface="Fira Sans Condensed" panose="020B0503050000020004"/>
              </a:rPr>
              <a:t>Preventing Malnutrition through Exclusive Breastfeeding</a:t>
            </a:r>
            <a:endParaRPr lang="fr-FR" sz="2200" b="0" i="1" dirty="0">
              <a:solidFill>
                <a:schemeClr val="bg2">
                  <a:lumMod val="60000"/>
                  <a:lumOff val="40000"/>
                </a:schemeClr>
              </a:solidFill>
              <a:latin typeface="Fira Sans Condensed" panose="020B0503050000020004"/>
            </a:endParaRPr>
          </a:p>
        </p:txBody>
      </p:sp>
      <p:sp>
        <p:nvSpPr>
          <p:cNvPr id="3" name="Subtitle 2"/>
          <p:cNvSpPr>
            <a:spLocks noGrp="1"/>
          </p:cNvSpPr>
          <p:nvPr>
            <p:ph type="subTitle" idx="1"/>
          </p:nvPr>
        </p:nvSpPr>
        <p:spPr>
          <a:xfrm>
            <a:off x="4866640" y="2336800"/>
            <a:ext cx="4084320" cy="3600080"/>
          </a:xfrm>
        </p:spPr>
        <p:txBody>
          <a:bodyPr>
            <a:normAutofit fontScale="62500" lnSpcReduction="20000"/>
          </a:bodyPr>
          <a:lstStyle/>
          <a:p>
            <a:r>
              <a:rPr lang="en-US" sz="3200" i="1" dirty="0">
                <a:latin typeface="Fira Sans Condensed" panose="020B0503050000020004"/>
              </a:rPr>
              <a:t>"I fed my second child only breastmilk for the first 6 months without giving him water or any other traditional food. From birth until now he rarely gets sick, cries less and plays happily.”</a:t>
            </a:r>
          </a:p>
          <a:p>
            <a:endParaRPr lang="en-US" sz="3200" i="1" dirty="0">
              <a:latin typeface="Fira Sans Condensed" panose="020B0503050000020004"/>
            </a:endParaRPr>
          </a:p>
          <a:p>
            <a:r>
              <a:rPr lang="en-US" sz="3200" b="0" dirty="0" err="1">
                <a:latin typeface="Fira Sans Condensed" panose="020B0503050000020004"/>
              </a:rPr>
              <a:t>Harande</a:t>
            </a:r>
            <a:r>
              <a:rPr lang="en-US" sz="3200" b="0" dirty="0">
                <a:latin typeface="Fira Sans Condensed" panose="020B0503050000020004"/>
              </a:rPr>
              <a:t> uses the Care Group approach to connect PLWs with other mothers of children under 2. Sessions are organized to demonstrate best nutritional approaches.</a:t>
            </a:r>
          </a:p>
        </p:txBody>
      </p:sp>
      <p:sp>
        <p:nvSpPr>
          <p:cNvPr id="9" name="Rectangle 8">
            <a:extLst>
              <a:ext uri="{FF2B5EF4-FFF2-40B4-BE49-F238E27FC236}">
                <a16:creationId xmlns:a16="http://schemas.microsoft.com/office/drawing/2014/main" id="{C775D3B7-571E-4D47-9AF6-C30D95B523F2}"/>
              </a:ext>
            </a:extLst>
          </p:cNvPr>
          <p:cNvSpPr/>
          <p:nvPr/>
        </p:nvSpPr>
        <p:spPr>
          <a:xfrm rot="16200000">
            <a:off x="-2084574" y="4439277"/>
            <a:ext cx="4572000" cy="265457"/>
          </a:xfrm>
          <a:prstGeom prst="rect">
            <a:avLst/>
          </a:prstGeom>
        </p:spPr>
        <p:txBody>
          <a:bodyPr>
            <a:spAutoFit/>
          </a:bodyPr>
          <a:lstStyle/>
          <a:p>
            <a:pPr>
              <a:lnSpc>
                <a:spcPct val="107000"/>
              </a:lnSpc>
            </a:pPr>
            <a:r>
              <a:rPr lang="en-US" sz="1100" dirty="0">
                <a:solidFill>
                  <a:schemeClr val="bg1"/>
                </a:solidFill>
                <a:latin typeface="Fira Sans Condensed" panose="020B0503050000020004"/>
              </a:rPr>
              <a:t>Photo Credit: </a:t>
            </a:r>
            <a:r>
              <a:rPr lang="en-US" sz="1100" dirty="0" err="1">
                <a:solidFill>
                  <a:schemeClr val="bg1"/>
                </a:solidFill>
                <a:latin typeface="Fira Sans Condensed" panose="020B0503050000020004"/>
              </a:rPr>
              <a:t>Harouna</a:t>
            </a:r>
            <a:r>
              <a:rPr lang="en-US" sz="1100" dirty="0">
                <a:solidFill>
                  <a:schemeClr val="bg1"/>
                </a:solidFill>
                <a:latin typeface="Fira Sans Condensed" panose="020B0503050000020004"/>
              </a:rPr>
              <a:t> </a:t>
            </a:r>
            <a:r>
              <a:rPr lang="en-US" sz="1100" dirty="0" err="1">
                <a:solidFill>
                  <a:schemeClr val="bg1"/>
                </a:solidFill>
                <a:latin typeface="Fira Sans Condensed" panose="020B0503050000020004"/>
              </a:rPr>
              <a:t>Tembely</a:t>
            </a:r>
            <a:r>
              <a:rPr lang="en-US" sz="1100" dirty="0">
                <a:solidFill>
                  <a:schemeClr val="bg1"/>
                </a:solidFill>
                <a:latin typeface="Fira Sans Condensed" panose="020B0503050000020004"/>
              </a:rPr>
              <a:t> 2018</a:t>
            </a:r>
            <a:endParaRPr lang="fr-FR" sz="3600" dirty="0">
              <a:solidFill>
                <a:schemeClr val="bg1"/>
              </a:solidFill>
              <a:latin typeface="Fira Sans Condensed" panose="020B0503050000020004"/>
              <a:ea typeface="Times New Roman" panose="02020603050405020304" pitchFamily="18" charset="0"/>
              <a:cs typeface="Times New Roman" panose="02020603050405020304" pitchFamily="18" charset="0"/>
            </a:endParaRPr>
          </a:p>
        </p:txBody>
      </p:sp>
      <p:pic>
        <p:nvPicPr>
          <p:cNvPr id="6" name="Image 12" descr="E:\DCIM\112PHOTO\SAM_2060.JPG">
            <a:extLst>
              <a:ext uri="{FF2B5EF4-FFF2-40B4-BE49-F238E27FC236}">
                <a16:creationId xmlns:a16="http://schemas.microsoft.com/office/drawing/2014/main" id="{C985C7F5-50EC-45C7-8269-CB61F1E9BC9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24947" y="1246755"/>
            <a:ext cx="6858002" cy="43644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3586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E9AD-058A-7A4B-A604-6636A22CC10A}"/>
              </a:ext>
            </a:extLst>
          </p:cNvPr>
          <p:cNvSpPr>
            <a:spLocks noGrp="1"/>
          </p:cNvSpPr>
          <p:nvPr>
            <p:ph type="title"/>
          </p:nvPr>
        </p:nvSpPr>
        <p:spPr>
          <a:xfrm>
            <a:off x="1160206" y="383425"/>
            <a:ext cx="6939994" cy="762314"/>
          </a:xfrm>
        </p:spPr>
        <p:txBody>
          <a:bodyPr/>
          <a:lstStyle/>
          <a:p>
            <a:r>
              <a:rPr lang="en-US" sz="2800" dirty="0">
                <a:solidFill>
                  <a:srgbClr val="E36F1E"/>
                </a:solidFill>
                <a:latin typeface="Fira Sans Condensed" panose="020B0503050000020004"/>
              </a:rPr>
              <a:t>CARE GROUPS: </a:t>
            </a:r>
            <a:br>
              <a:rPr lang="en-US" sz="2800" dirty="0">
                <a:solidFill>
                  <a:srgbClr val="E36F1E"/>
                </a:solidFill>
                <a:latin typeface="Fira Sans Condensed" panose="020B0503050000020004"/>
              </a:rPr>
            </a:br>
            <a:r>
              <a:rPr lang="en-US" sz="2800" b="0" dirty="0">
                <a:solidFill>
                  <a:srgbClr val="E36F1E"/>
                </a:solidFill>
                <a:latin typeface="Fira Sans Condensed" panose="020B0503050000020004"/>
              </a:rPr>
              <a:t>Preventing Malnutrition through Exclusive Breastfeeding</a:t>
            </a:r>
            <a:endParaRPr lang="en-US" sz="2100" b="0" i="1" dirty="0"/>
          </a:p>
        </p:txBody>
      </p:sp>
      <p:sp>
        <p:nvSpPr>
          <p:cNvPr id="3" name="Content Placeholder 2">
            <a:extLst>
              <a:ext uri="{FF2B5EF4-FFF2-40B4-BE49-F238E27FC236}">
                <a16:creationId xmlns:a16="http://schemas.microsoft.com/office/drawing/2014/main" id="{FB02EAEF-D506-F641-88C1-1A0C55101433}"/>
              </a:ext>
            </a:extLst>
          </p:cNvPr>
          <p:cNvSpPr>
            <a:spLocks noGrp="1"/>
          </p:cNvSpPr>
          <p:nvPr>
            <p:ph sz="half" idx="1"/>
          </p:nvPr>
        </p:nvSpPr>
        <p:spPr>
          <a:xfrm>
            <a:off x="1130710" y="1754743"/>
            <a:ext cx="2871019" cy="4836180"/>
          </a:xfrm>
        </p:spPr>
        <p:txBody>
          <a:bodyPr>
            <a:noAutofit/>
          </a:bodyPr>
          <a:lstStyle/>
          <a:p>
            <a:pPr marL="0" indent="0" algn="just">
              <a:lnSpc>
                <a:spcPct val="107000"/>
              </a:lnSpc>
              <a:spcAft>
                <a:spcPts val="800"/>
              </a:spcAft>
              <a:buNone/>
            </a:pPr>
            <a:r>
              <a:rPr lang="en-US" sz="1600" dirty="0">
                <a:latin typeface="Fira Sans Condensed" panose="020B0503050000020004"/>
                <a:ea typeface="Calibri" panose="020F0502020204030204" pitchFamily="34" charset="0"/>
                <a:cs typeface="Arial" panose="020B0604020202020204" pitchFamily="34" charset="0"/>
              </a:rPr>
              <a:t>Aminata </a:t>
            </a:r>
            <a:r>
              <a:rPr lang="en-US" sz="1600" dirty="0" err="1">
                <a:latin typeface="Fira Sans Condensed" panose="020B0503050000020004"/>
                <a:ea typeface="Calibri" panose="020F0502020204030204" pitchFamily="34" charset="0"/>
                <a:cs typeface="Arial" panose="020B0604020202020204" pitchFamily="34" charset="0"/>
              </a:rPr>
              <a:t>Djiguiba</a:t>
            </a:r>
            <a:r>
              <a:rPr lang="en-US" sz="1600" dirty="0">
                <a:latin typeface="Fira Sans Condensed" panose="020B0503050000020004"/>
                <a:ea typeface="Calibri" panose="020F0502020204030204" pitchFamily="34" charset="0"/>
                <a:cs typeface="Arial" panose="020B0604020202020204" pitchFamily="34" charset="0"/>
              </a:rPr>
              <a:t>, a 28-year old woman with two children, is member of the Care Group in </a:t>
            </a:r>
            <a:r>
              <a:rPr lang="en-US" sz="1600" dirty="0" err="1">
                <a:latin typeface="Fira Sans Condensed" panose="020B0503050000020004"/>
                <a:ea typeface="Calibri" panose="020F0502020204030204" pitchFamily="34" charset="0"/>
                <a:cs typeface="Arial" panose="020B0604020202020204" pitchFamily="34" charset="0"/>
              </a:rPr>
              <a:t>Wolo</a:t>
            </a:r>
            <a:r>
              <a:rPr lang="en-US" sz="1600" dirty="0">
                <a:latin typeface="Fira Sans Condensed" panose="020B0503050000020004"/>
                <a:ea typeface="Calibri" panose="020F0502020204030204" pitchFamily="34" charset="0"/>
                <a:cs typeface="Arial" panose="020B0604020202020204" pitchFamily="34" charset="0"/>
              </a:rPr>
              <a:t> </a:t>
            </a:r>
            <a:r>
              <a:rPr lang="en-US" sz="1600" dirty="0" err="1">
                <a:latin typeface="Fira Sans Condensed" panose="020B0503050000020004"/>
                <a:ea typeface="Calibri" panose="020F0502020204030204" pitchFamily="34" charset="0"/>
                <a:cs typeface="Arial" panose="020B0604020202020204" pitchFamily="34" charset="0"/>
              </a:rPr>
              <a:t>Wolo</a:t>
            </a:r>
            <a:r>
              <a:rPr lang="en-US" sz="1600" dirty="0">
                <a:latin typeface="Fira Sans Condensed" panose="020B0503050000020004"/>
                <a:ea typeface="Calibri" panose="020F0502020204030204" pitchFamily="34" charset="0"/>
                <a:cs typeface="Arial" panose="020B0604020202020204" pitchFamily="34" charset="0"/>
              </a:rPr>
              <a:t> village in the </a:t>
            </a:r>
            <a:r>
              <a:rPr lang="en-US" sz="1600" dirty="0" err="1">
                <a:latin typeface="Fira Sans Condensed" panose="020B0503050000020004"/>
                <a:ea typeface="Calibri" panose="020F0502020204030204" pitchFamily="34" charset="0"/>
                <a:cs typeface="Arial" panose="020B0604020202020204" pitchFamily="34" charset="0"/>
              </a:rPr>
              <a:t>Dandoli</a:t>
            </a:r>
            <a:r>
              <a:rPr lang="en-US" sz="1600" dirty="0">
                <a:latin typeface="Fira Sans Condensed" panose="020B0503050000020004"/>
                <a:ea typeface="Calibri" panose="020F0502020204030204" pitchFamily="34" charset="0"/>
                <a:cs typeface="Arial" panose="020B0604020202020204" pitchFamily="34" charset="0"/>
              </a:rPr>
              <a:t> commune, </a:t>
            </a:r>
            <a:r>
              <a:rPr lang="en-US" sz="1600" dirty="0" err="1">
                <a:latin typeface="Fira Sans Condensed" panose="020B0503050000020004"/>
                <a:ea typeface="Calibri" panose="020F0502020204030204" pitchFamily="34" charset="0"/>
                <a:cs typeface="Arial" panose="020B0604020202020204" pitchFamily="34" charset="0"/>
              </a:rPr>
              <a:t>Bandiagara</a:t>
            </a:r>
            <a:r>
              <a:rPr lang="en-US" sz="1600" dirty="0">
                <a:latin typeface="Fira Sans Condensed" panose="020B0503050000020004"/>
                <a:ea typeface="Calibri" panose="020F0502020204030204" pitchFamily="34" charset="0"/>
                <a:cs typeface="Arial" panose="020B0604020202020204" pitchFamily="34" charset="0"/>
              </a:rPr>
              <a:t> District in Mopti Region. Aminata did not   practice exclusive breastfeeding for her first child but after participating in the local Care Group, listening to the advice of other mothers in the group, and hearing about exclusive breastfeeding on the radio, she decided to adopt exclusive breastfeeding for her second child.</a:t>
            </a:r>
            <a:endParaRPr lang="en-US" sz="1800" dirty="0">
              <a:latin typeface="Fira Sans Condensed" panose="020B0503050000020004"/>
              <a:ea typeface="Calibri" panose="020F050202020403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D884CE6E-29F4-4C4B-B064-0A64AB0A89F7}"/>
              </a:ext>
            </a:extLst>
          </p:cNvPr>
          <p:cNvSpPr>
            <a:spLocks noGrp="1"/>
          </p:cNvSpPr>
          <p:nvPr>
            <p:ph sz="half" idx="2"/>
          </p:nvPr>
        </p:nvSpPr>
        <p:spPr>
          <a:xfrm>
            <a:off x="4345828" y="1465059"/>
            <a:ext cx="3886200" cy="4355637"/>
          </a:xfrm>
        </p:spPr>
        <p:style>
          <a:lnRef idx="3">
            <a:schemeClr val="lt1"/>
          </a:lnRef>
          <a:fillRef idx="1">
            <a:schemeClr val="accent1"/>
          </a:fillRef>
          <a:effectRef idx="1">
            <a:schemeClr val="accent1"/>
          </a:effectRef>
          <a:fontRef idx="minor">
            <a:schemeClr val="lt1"/>
          </a:fontRef>
        </p:style>
        <p:txBody>
          <a:bodyPr>
            <a:normAutofit fontScale="62500" lnSpcReduction="20000"/>
          </a:bodyPr>
          <a:lstStyle/>
          <a:p>
            <a:pPr marL="0" indent="0" algn="ctr">
              <a:lnSpc>
                <a:spcPct val="107000"/>
              </a:lnSpc>
              <a:spcAft>
                <a:spcPts val="800"/>
              </a:spcAft>
              <a:buNone/>
            </a:pPr>
            <a:r>
              <a:rPr lang="en-US" sz="3300" b="1" dirty="0">
                <a:latin typeface="Fira Sans Condensed" panose="020B0503050000020004"/>
                <a:ea typeface="Calibri" panose="020F0502020204030204" pitchFamily="34" charset="0"/>
                <a:cs typeface="Arial" panose="020B0604020202020204" pitchFamily="34" charset="0"/>
              </a:rPr>
              <a:t>Care Groups are formed for expecting and lactating mothers to come together and learn from each other’s experience. Facilitated discussions around nutrition thematic areas are organized with support from lead mothers to promote positive nutritional behaviors. These different approaches lead to the adoption of good nutritional practices by the community members, including Aminata </a:t>
            </a:r>
            <a:r>
              <a:rPr lang="en-US" sz="3300" b="1" dirty="0" err="1">
                <a:latin typeface="Fira Sans Condensed" panose="020B0503050000020004"/>
                <a:ea typeface="Calibri" panose="020F0502020204030204" pitchFamily="34" charset="0"/>
                <a:cs typeface="Arial" panose="020B0604020202020204" pitchFamily="34" charset="0"/>
              </a:rPr>
              <a:t>Djiguiba</a:t>
            </a:r>
            <a:r>
              <a:rPr lang="en-US" sz="3300" b="1" dirty="0">
                <a:latin typeface="Fira Sans Condensed" panose="020B0503050000020004"/>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762617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6640" y="922211"/>
            <a:ext cx="4084320" cy="1160589"/>
          </a:xfrm>
        </p:spPr>
        <p:txBody>
          <a:bodyPr/>
          <a:lstStyle/>
          <a:p>
            <a:r>
              <a:rPr lang="en-US" sz="2800" dirty="0">
                <a:latin typeface="Fira Sans Condensed" panose="020B0503050000020004"/>
              </a:rPr>
              <a:t>ENRICHED PORRIDGE WITH LOCAL PRODUCTS &amp; MICRONUTRIENTS: </a:t>
            </a:r>
            <a:br>
              <a:rPr lang="en-US" sz="2800" dirty="0">
                <a:latin typeface="Fira Sans Condensed" panose="020B0503050000020004"/>
              </a:rPr>
            </a:br>
            <a:r>
              <a:rPr lang="en-US" sz="2200" b="0" dirty="0">
                <a:latin typeface="Fira Sans Condensed" panose="020B0503050000020004"/>
              </a:rPr>
              <a:t>Men Report Benefits</a:t>
            </a:r>
            <a:endParaRPr lang="fr-FR" sz="2200" b="0" i="1" dirty="0">
              <a:solidFill>
                <a:schemeClr val="bg2">
                  <a:lumMod val="60000"/>
                  <a:lumOff val="40000"/>
                </a:schemeClr>
              </a:solidFill>
              <a:latin typeface="Fira Sans Condensed" panose="020B0503050000020004"/>
            </a:endParaRPr>
          </a:p>
        </p:txBody>
      </p:sp>
      <p:sp>
        <p:nvSpPr>
          <p:cNvPr id="3" name="Subtitle 2"/>
          <p:cNvSpPr>
            <a:spLocks noGrp="1"/>
          </p:cNvSpPr>
          <p:nvPr>
            <p:ph type="subTitle" idx="1"/>
          </p:nvPr>
        </p:nvSpPr>
        <p:spPr>
          <a:xfrm>
            <a:off x="4866640" y="2616200"/>
            <a:ext cx="4084320" cy="3600080"/>
          </a:xfrm>
        </p:spPr>
        <p:txBody>
          <a:bodyPr>
            <a:normAutofit fontScale="62500" lnSpcReduction="20000"/>
          </a:bodyPr>
          <a:lstStyle/>
          <a:p>
            <a:r>
              <a:rPr lang="en-US" sz="3200" i="1" dirty="0">
                <a:latin typeface="Fira Sans Condensed" panose="020B0503050000020004"/>
              </a:rPr>
              <a:t>"I did not know that good nutrition for children was a major factor in avoiding disease. Thanks to </a:t>
            </a:r>
            <a:r>
              <a:rPr lang="en-US" sz="3200" i="1" dirty="0" err="1">
                <a:latin typeface="Fira Sans Condensed" panose="020B0503050000020004"/>
              </a:rPr>
              <a:t>Harande</a:t>
            </a:r>
            <a:r>
              <a:rPr lang="en-US" sz="3200" i="1" dirty="0">
                <a:latin typeface="Fira Sans Condensed" panose="020B0503050000020004"/>
              </a:rPr>
              <a:t>, we know how to make enriched porridge with the use of drinking water. I would have fewer health problems and fewer expenses related to child health. Since my children began to consume enriched porridge, I see an improvement in their health. There was the reduction of diseases and I can save money for other expenses."</a:t>
            </a:r>
          </a:p>
        </p:txBody>
      </p:sp>
      <p:sp>
        <p:nvSpPr>
          <p:cNvPr id="9" name="Rectangle 8">
            <a:extLst>
              <a:ext uri="{FF2B5EF4-FFF2-40B4-BE49-F238E27FC236}">
                <a16:creationId xmlns:a16="http://schemas.microsoft.com/office/drawing/2014/main" id="{C775D3B7-571E-4D47-9AF6-C30D95B523F2}"/>
              </a:ext>
            </a:extLst>
          </p:cNvPr>
          <p:cNvSpPr/>
          <p:nvPr/>
        </p:nvSpPr>
        <p:spPr>
          <a:xfrm rot="16200000">
            <a:off x="-2084574" y="4439277"/>
            <a:ext cx="4572000" cy="265457"/>
          </a:xfrm>
          <a:prstGeom prst="rect">
            <a:avLst/>
          </a:prstGeom>
        </p:spPr>
        <p:txBody>
          <a:bodyPr>
            <a:spAutoFit/>
          </a:bodyPr>
          <a:lstStyle/>
          <a:p>
            <a:pPr>
              <a:lnSpc>
                <a:spcPct val="107000"/>
              </a:lnSpc>
            </a:pPr>
            <a:r>
              <a:rPr lang="en-US" sz="1100" dirty="0">
                <a:solidFill>
                  <a:schemeClr val="bg1"/>
                </a:solidFill>
                <a:latin typeface="Fira Sans Condensed" panose="020B0503050000020004"/>
              </a:rPr>
              <a:t>Photo Credit: </a:t>
            </a:r>
            <a:r>
              <a:rPr lang="en-US" sz="1100" dirty="0" err="1">
                <a:solidFill>
                  <a:schemeClr val="bg1"/>
                </a:solidFill>
                <a:latin typeface="Fira Sans Condensed" panose="020B0503050000020004"/>
              </a:rPr>
              <a:t>Harouna</a:t>
            </a:r>
            <a:r>
              <a:rPr lang="en-US" sz="1100" dirty="0">
                <a:solidFill>
                  <a:schemeClr val="bg1"/>
                </a:solidFill>
                <a:latin typeface="Fira Sans Condensed" panose="020B0503050000020004"/>
              </a:rPr>
              <a:t> </a:t>
            </a:r>
            <a:r>
              <a:rPr lang="en-US" sz="1100" dirty="0" err="1">
                <a:solidFill>
                  <a:schemeClr val="bg1"/>
                </a:solidFill>
                <a:latin typeface="Fira Sans Condensed" panose="020B0503050000020004"/>
              </a:rPr>
              <a:t>Tembely</a:t>
            </a:r>
            <a:r>
              <a:rPr lang="en-US" sz="1100" dirty="0">
                <a:solidFill>
                  <a:schemeClr val="bg1"/>
                </a:solidFill>
                <a:latin typeface="Fira Sans Condensed" panose="020B0503050000020004"/>
              </a:rPr>
              <a:t> 2018</a:t>
            </a:r>
            <a:endParaRPr lang="fr-FR" sz="3600" dirty="0">
              <a:solidFill>
                <a:schemeClr val="bg1"/>
              </a:solidFill>
              <a:latin typeface="Fira Sans Condensed" panose="020B0503050000020004"/>
              <a:ea typeface="Times New Roman" panose="02020603050405020304" pitchFamily="18" charset="0"/>
              <a:cs typeface="Times New Roman" panose="02020603050405020304" pitchFamily="18" charset="0"/>
            </a:endParaRPr>
          </a:p>
        </p:txBody>
      </p:sp>
      <p:pic>
        <p:nvPicPr>
          <p:cNvPr id="7" name="Image 16">
            <a:extLst>
              <a:ext uri="{FF2B5EF4-FFF2-40B4-BE49-F238E27FC236}">
                <a16:creationId xmlns:a16="http://schemas.microsoft.com/office/drawing/2014/main" id="{C630EE72-0D0C-44CC-835F-CEB4D14544E3}"/>
              </a:ext>
            </a:extLst>
          </p:cNvPr>
          <p:cNvPicPr>
            <a:picLocks noChangeAspect="1"/>
          </p:cNvPicPr>
          <p:nvPr/>
        </p:nvPicPr>
        <p:blipFill rotWithShape="1">
          <a:blip r:embed="rId2"/>
          <a:srcRect l="38110" t="7913" r="26052" b="9620"/>
          <a:stretch/>
        </p:blipFill>
        <p:spPr>
          <a:xfrm>
            <a:off x="334155" y="-6"/>
            <a:ext cx="4377545" cy="6858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552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E9AD-058A-7A4B-A604-6636A22CC10A}"/>
              </a:ext>
            </a:extLst>
          </p:cNvPr>
          <p:cNvSpPr>
            <a:spLocks noGrp="1"/>
          </p:cNvSpPr>
          <p:nvPr>
            <p:ph type="title"/>
          </p:nvPr>
        </p:nvSpPr>
        <p:spPr>
          <a:xfrm>
            <a:off x="601348" y="363760"/>
            <a:ext cx="8169027" cy="762314"/>
          </a:xfrm>
        </p:spPr>
        <p:txBody>
          <a:bodyPr/>
          <a:lstStyle/>
          <a:p>
            <a:r>
              <a:rPr lang="en-US" sz="2800" dirty="0">
                <a:solidFill>
                  <a:srgbClr val="E36F1E"/>
                </a:solidFill>
                <a:latin typeface="Fira Sans Condensed" panose="020B0503050000020004"/>
              </a:rPr>
              <a:t>ENRICHED PORRIDGE WITH LOCAL PRODUCTS &amp; MICRONUTRIENTS: </a:t>
            </a:r>
            <a:r>
              <a:rPr lang="en-US" sz="2800" b="0" dirty="0">
                <a:solidFill>
                  <a:srgbClr val="E36F1E"/>
                </a:solidFill>
                <a:latin typeface="Fira Sans Condensed" panose="020B0503050000020004"/>
              </a:rPr>
              <a:t>Men Report Benefits</a:t>
            </a:r>
            <a:endParaRPr lang="en-US" sz="2100" b="0" i="1" dirty="0"/>
          </a:p>
        </p:txBody>
      </p:sp>
      <p:sp>
        <p:nvSpPr>
          <p:cNvPr id="3" name="Content Placeholder 2">
            <a:extLst>
              <a:ext uri="{FF2B5EF4-FFF2-40B4-BE49-F238E27FC236}">
                <a16:creationId xmlns:a16="http://schemas.microsoft.com/office/drawing/2014/main" id="{FB02EAEF-D506-F641-88C1-1A0C55101433}"/>
              </a:ext>
            </a:extLst>
          </p:cNvPr>
          <p:cNvSpPr>
            <a:spLocks noGrp="1"/>
          </p:cNvSpPr>
          <p:nvPr>
            <p:ph sz="half" idx="1"/>
          </p:nvPr>
        </p:nvSpPr>
        <p:spPr>
          <a:xfrm>
            <a:off x="678426" y="1343244"/>
            <a:ext cx="3529780" cy="4465868"/>
          </a:xfrm>
        </p:spPr>
        <p:txBody>
          <a:bodyPr>
            <a:noAutofit/>
          </a:bodyPr>
          <a:lstStyle/>
          <a:p>
            <a:pPr marL="0" indent="0" algn="just">
              <a:lnSpc>
                <a:spcPct val="107000"/>
              </a:lnSpc>
              <a:spcAft>
                <a:spcPts val="800"/>
              </a:spcAft>
              <a:buNone/>
            </a:pPr>
            <a:r>
              <a:rPr lang="en-US" sz="1600" dirty="0" err="1">
                <a:latin typeface="Fira Sans Condensed" panose="020B0503050000020004"/>
                <a:ea typeface="Calibri" panose="020F0502020204030204" pitchFamily="34" charset="0"/>
                <a:cs typeface="Arial" panose="020B0604020202020204" pitchFamily="34" charset="0"/>
              </a:rPr>
              <a:t>Dogolou</a:t>
            </a:r>
            <a:r>
              <a:rPr lang="en-US" sz="1600" dirty="0">
                <a:latin typeface="Fira Sans Condensed" panose="020B0503050000020004"/>
                <a:ea typeface="Calibri" panose="020F0502020204030204" pitchFamily="34" charset="0"/>
                <a:cs typeface="Arial" panose="020B0604020202020204" pitchFamily="34" charset="0"/>
              </a:rPr>
              <a:t> </a:t>
            </a:r>
            <a:r>
              <a:rPr lang="en-US" sz="1600" dirty="0" err="1">
                <a:latin typeface="Fira Sans Condensed" panose="020B0503050000020004"/>
                <a:ea typeface="Calibri" panose="020F0502020204030204" pitchFamily="34" charset="0"/>
                <a:cs typeface="Arial" panose="020B0604020202020204" pitchFamily="34" charset="0"/>
              </a:rPr>
              <a:t>Kelepily</a:t>
            </a:r>
            <a:r>
              <a:rPr lang="en-US" sz="1600" dirty="0">
                <a:latin typeface="Fira Sans Condensed" panose="020B0503050000020004"/>
                <a:ea typeface="Calibri" panose="020F0502020204030204" pitchFamily="34" charset="0"/>
                <a:cs typeface="Arial" panose="020B0604020202020204" pitchFamily="34" charset="0"/>
              </a:rPr>
              <a:t> is a married 54 year old village agent promoting health/nutrition in the </a:t>
            </a:r>
            <a:r>
              <a:rPr lang="en-US" sz="1600" dirty="0" err="1">
                <a:latin typeface="Fira Sans Condensed" panose="020B0503050000020004"/>
                <a:ea typeface="Calibri" panose="020F0502020204030204" pitchFamily="34" charset="0"/>
                <a:cs typeface="Arial" panose="020B0604020202020204" pitchFamily="34" charset="0"/>
              </a:rPr>
              <a:t>Wendeguelé</a:t>
            </a:r>
            <a:r>
              <a:rPr lang="en-US" sz="1600" dirty="0">
                <a:latin typeface="Fira Sans Condensed" panose="020B0503050000020004"/>
                <a:ea typeface="Calibri" panose="020F0502020204030204" pitchFamily="34" charset="0"/>
                <a:cs typeface="Arial" panose="020B0604020202020204" pitchFamily="34" charset="0"/>
              </a:rPr>
              <a:t> village in the </a:t>
            </a:r>
            <a:r>
              <a:rPr lang="en-US" sz="1600" dirty="0" err="1">
                <a:latin typeface="Fira Sans Condensed" panose="020B0503050000020004"/>
                <a:ea typeface="Calibri" panose="020F0502020204030204" pitchFamily="34" charset="0"/>
                <a:cs typeface="Arial" panose="020B0604020202020204" pitchFamily="34" charset="0"/>
              </a:rPr>
              <a:t>Bandiagara</a:t>
            </a:r>
            <a:r>
              <a:rPr lang="en-US" sz="1600" dirty="0">
                <a:latin typeface="Fira Sans Condensed" panose="020B0503050000020004"/>
                <a:ea typeface="Calibri" panose="020F0502020204030204" pitchFamily="34" charset="0"/>
                <a:cs typeface="Arial" panose="020B0604020202020204" pitchFamily="34" charset="0"/>
              </a:rPr>
              <a:t> district. The village has benefited from a mill, a village water system, and other activities related to agricultural production using improved technologies. </a:t>
            </a:r>
          </a:p>
          <a:p>
            <a:pPr marL="0" indent="0" algn="just">
              <a:lnSpc>
                <a:spcPct val="107000"/>
              </a:lnSpc>
              <a:spcAft>
                <a:spcPts val="800"/>
              </a:spcAft>
              <a:buNone/>
            </a:pPr>
            <a:r>
              <a:rPr lang="en-US" sz="1600" dirty="0">
                <a:latin typeface="Fira Sans Condensed" panose="020B0503050000020004"/>
                <a:ea typeface="Calibri" panose="020F0502020204030204" pitchFamily="34" charset="0"/>
                <a:cs typeface="Arial" panose="020B0604020202020204" pitchFamily="34" charset="0"/>
              </a:rPr>
              <a:t>He describes the health situation before the Care Groups were established by </a:t>
            </a:r>
            <a:r>
              <a:rPr lang="en-US" sz="1600" dirty="0" err="1">
                <a:latin typeface="Fira Sans Condensed" panose="020B0503050000020004"/>
                <a:ea typeface="Calibri" panose="020F0502020204030204" pitchFamily="34" charset="0"/>
                <a:cs typeface="Arial" panose="020B0604020202020204" pitchFamily="34" charset="0"/>
              </a:rPr>
              <a:t>Harande</a:t>
            </a:r>
            <a:r>
              <a:rPr lang="en-US" sz="1600" dirty="0">
                <a:latin typeface="Fira Sans Condensed" panose="020B0503050000020004"/>
                <a:ea typeface="Calibri" panose="020F0502020204030204" pitchFamily="34" charset="0"/>
                <a:cs typeface="Arial" panose="020B0604020202020204" pitchFamily="34" charset="0"/>
              </a:rPr>
              <a:t>: "Before, the children were very sick. There was no difference between feeding children and adults. We spent a lot of money on drugs and we did not often have money to deal with it. "</a:t>
            </a:r>
          </a:p>
        </p:txBody>
      </p:sp>
      <p:sp>
        <p:nvSpPr>
          <p:cNvPr id="4" name="Content Placeholder 3">
            <a:extLst>
              <a:ext uri="{FF2B5EF4-FFF2-40B4-BE49-F238E27FC236}">
                <a16:creationId xmlns:a16="http://schemas.microsoft.com/office/drawing/2014/main" id="{D884CE6E-29F4-4C4B-B064-0A64AB0A89F7}"/>
              </a:ext>
            </a:extLst>
          </p:cNvPr>
          <p:cNvSpPr>
            <a:spLocks noGrp="1"/>
          </p:cNvSpPr>
          <p:nvPr>
            <p:ph sz="half" idx="2"/>
          </p:nvPr>
        </p:nvSpPr>
        <p:spPr>
          <a:xfrm>
            <a:off x="4685861" y="1551473"/>
            <a:ext cx="3886200" cy="4465868"/>
          </a:xfrm>
        </p:spPr>
        <p:style>
          <a:lnRef idx="3">
            <a:schemeClr val="lt1"/>
          </a:lnRef>
          <a:fillRef idx="1">
            <a:schemeClr val="accent1"/>
          </a:fillRef>
          <a:effectRef idx="1">
            <a:schemeClr val="accent1"/>
          </a:effectRef>
          <a:fontRef idx="minor">
            <a:schemeClr val="lt1"/>
          </a:fontRef>
        </p:style>
        <p:txBody>
          <a:bodyPr>
            <a:normAutofit fontScale="47500" lnSpcReduction="20000"/>
          </a:bodyPr>
          <a:lstStyle/>
          <a:p>
            <a:pPr marL="0" indent="0" algn="ctr">
              <a:buNone/>
            </a:pPr>
            <a:r>
              <a:rPr lang="en-US" sz="3600" dirty="0" err="1">
                <a:latin typeface="Fira Sans Condensed" panose="020B0503050000020004"/>
              </a:rPr>
              <a:t>Harande</a:t>
            </a:r>
            <a:r>
              <a:rPr lang="en-US" sz="3600" dirty="0">
                <a:latin typeface="Fira Sans Condensed" panose="020B0503050000020004"/>
              </a:rPr>
              <a:t> has worked with the Care Groups to manufacture flour porridge enriched with local products.  </a:t>
            </a:r>
          </a:p>
          <a:p>
            <a:pPr marL="0" indent="0" algn="ctr">
              <a:buNone/>
            </a:pPr>
            <a:endParaRPr lang="en-US" sz="3600" dirty="0">
              <a:latin typeface="Fira Sans Condensed" panose="020B0503050000020004"/>
            </a:endParaRPr>
          </a:p>
          <a:p>
            <a:pPr marL="0" indent="0" algn="ctr">
              <a:buNone/>
            </a:pPr>
            <a:r>
              <a:rPr lang="en-US" sz="3600" b="1" dirty="0">
                <a:latin typeface="Fira Sans Condensed" panose="020B0503050000020004"/>
              </a:rPr>
              <a:t>"I participated with </a:t>
            </a:r>
            <a:r>
              <a:rPr lang="en-US" sz="3600" b="1" dirty="0" err="1">
                <a:latin typeface="Fira Sans Condensed" panose="020B0503050000020004"/>
              </a:rPr>
              <a:t>Harande</a:t>
            </a:r>
            <a:r>
              <a:rPr lang="en-US" sz="3600" b="1" dirty="0">
                <a:latin typeface="Fira Sans Condensed" panose="020B0503050000020004"/>
              </a:rPr>
              <a:t> in the establishment of Care Groups in the village, the fight against malnutrition in families and children, training on the construction of latrines, and the preparation of the enriched porridge.”</a:t>
            </a:r>
          </a:p>
          <a:p>
            <a:pPr marL="0" indent="0" algn="ctr">
              <a:buNone/>
            </a:pPr>
            <a:endParaRPr lang="en-US" sz="3600" dirty="0">
              <a:latin typeface="Fira Sans Condensed" panose="020B0503050000020004"/>
            </a:endParaRPr>
          </a:p>
          <a:p>
            <a:pPr marL="0" indent="0" algn="ctr">
              <a:buNone/>
            </a:pPr>
            <a:r>
              <a:rPr lang="en-US" sz="3600" dirty="0">
                <a:latin typeface="Fira Sans Condensed" panose="020B0503050000020004"/>
              </a:rPr>
              <a:t>These activities have led to tremendous changes in his family and community, particularly for children's health.</a:t>
            </a:r>
            <a:endParaRPr lang="fr-FR" sz="3600" dirty="0">
              <a:latin typeface="Fira Sans Condensed" panose="020B0503050000020004"/>
            </a:endParaRPr>
          </a:p>
        </p:txBody>
      </p:sp>
    </p:spTree>
    <p:extLst>
      <p:ext uri="{BB962C8B-B14F-4D97-AF65-F5344CB8AC3E}">
        <p14:creationId xmlns:p14="http://schemas.microsoft.com/office/powerpoint/2010/main" val="1008839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7C6391-7001-4369-990F-F6D441DE7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4790" y="6262390"/>
            <a:ext cx="1180120" cy="373328"/>
          </a:xfrm>
          <a:prstGeom prst="rect">
            <a:avLst/>
          </a:prstGeom>
          <a:effectLst>
            <a:outerShdw blurRad="139700" sx="102000" sy="102000" algn="ctr" rotWithShape="0">
              <a:srgbClr val="000000">
                <a:alpha val="60000"/>
              </a:srgbClr>
            </a:outerShdw>
          </a:effectLst>
        </p:spPr>
      </p:pic>
      <p:sp>
        <p:nvSpPr>
          <p:cNvPr id="4" name="Rectangle 3">
            <a:extLst>
              <a:ext uri="{FF2B5EF4-FFF2-40B4-BE49-F238E27FC236}">
                <a16:creationId xmlns:a16="http://schemas.microsoft.com/office/drawing/2014/main" id="{58C42C53-6414-4D60-931B-3A43DE6F511C}"/>
              </a:ext>
            </a:extLst>
          </p:cNvPr>
          <p:cNvSpPr/>
          <p:nvPr/>
        </p:nvSpPr>
        <p:spPr>
          <a:xfrm rot="16200000">
            <a:off x="-1746496" y="4765632"/>
            <a:ext cx="3815405" cy="369332"/>
          </a:xfrm>
          <a:prstGeom prst="rect">
            <a:avLst/>
          </a:prstGeom>
        </p:spPr>
        <p:txBody>
          <a:bodyPr wrap="square">
            <a:spAutoFit/>
          </a:bodyPr>
          <a:lstStyle/>
          <a:p>
            <a:r>
              <a:rPr lang="fr-FR" sz="900" b="1" dirty="0">
                <a:solidFill>
                  <a:schemeClr val="bg1"/>
                </a:solidFill>
                <a:latin typeface="Fira Sans Condensed" panose="020B0503050000020004"/>
                <a:ea typeface="Times New Roman" panose="02020603050405020304" pitchFamily="18" charset="0"/>
                <a:cs typeface="Times New Roman" panose="02020603050405020304" pitchFamily="18" charset="0"/>
              </a:rPr>
              <a:t>Photo </a:t>
            </a:r>
            <a:r>
              <a:rPr lang="fr-FR" sz="900" b="1" dirty="0" err="1">
                <a:solidFill>
                  <a:schemeClr val="bg1"/>
                </a:solidFill>
                <a:latin typeface="Fira Sans Condensed" panose="020B0503050000020004"/>
                <a:ea typeface="Times New Roman" panose="02020603050405020304" pitchFamily="18" charset="0"/>
                <a:cs typeface="Times New Roman" panose="02020603050405020304" pitchFamily="18" charset="0"/>
              </a:rPr>
              <a:t>Credit</a:t>
            </a:r>
            <a:r>
              <a:rPr lang="fr-FR" sz="900" b="1" dirty="0">
                <a:solidFill>
                  <a:schemeClr val="bg1"/>
                </a:solidFill>
                <a:latin typeface="Fira Sans Condensed" panose="020B0503050000020004"/>
                <a:ea typeface="Times New Roman" panose="02020603050405020304" pitchFamily="18" charset="0"/>
                <a:cs typeface="Times New Roman" panose="02020603050405020304" pitchFamily="18" charset="0"/>
              </a:rPr>
              <a:t> @ </a:t>
            </a:r>
            <a:r>
              <a:rPr lang="fr-FR" sz="900" b="1" dirty="0" err="1">
                <a:solidFill>
                  <a:schemeClr val="bg1"/>
                </a:solidFill>
                <a:latin typeface="Fira Sans Condensed" panose="020B0503050000020004"/>
                <a:ea typeface="Times New Roman" panose="02020603050405020304" pitchFamily="18" charset="0"/>
                <a:cs typeface="Times New Roman" panose="02020603050405020304" pitchFamily="18" charset="0"/>
              </a:rPr>
              <a:t>Harande</a:t>
            </a:r>
            <a:r>
              <a:rPr lang="fr-FR" sz="900" b="1" dirty="0">
                <a:solidFill>
                  <a:schemeClr val="bg1"/>
                </a:solidFill>
                <a:latin typeface="Fira Sans Condensed" panose="020B0503050000020004"/>
                <a:ea typeface="Times New Roman" panose="02020603050405020304" pitchFamily="18" charset="0"/>
                <a:cs typeface="Times New Roman" panose="02020603050405020304" pitchFamily="18" charset="0"/>
              </a:rPr>
              <a:t>, Nutrition Team: </a:t>
            </a:r>
            <a:r>
              <a:rPr lang="fr-FR" sz="900" b="1" dirty="0" err="1">
                <a:solidFill>
                  <a:schemeClr val="bg1"/>
                </a:solidFill>
                <a:latin typeface="Fira Sans Condensed" panose="020B0503050000020004"/>
                <a:ea typeface="Times New Roman" panose="02020603050405020304" pitchFamily="18" charset="0"/>
                <a:cs typeface="Times New Roman" panose="02020603050405020304" pitchFamily="18" charset="0"/>
              </a:rPr>
              <a:t>Enriched</a:t>
            </a:r>
            <a:r>
              <a:rPr lang="fr-FR" sz="900" b="1" dirty="0">
                <a:solidFill>
                  <a:schemeClr val="bg1"/>
                </a:solidFill>
                <a:latin typeface="Fira Sans Condensed" panose="020B0503050000020004"/>
                <a:ea typeface="Times New Roman" panose="02020603050405020304" pitchFamily="18" charset="0"/>
                <a:cs typeface="Times New Roman" panose="02020603050405020304" pitchFamily="18" charset="0"/>
              </a:rPr>
              <a:t> </a:t>
            </a:r>
            <a:r>
              <a:rPr lang="fr-FR" sz="900" b="1" dirty="0" err="1">
                <a:solidFill>
                  <a:schemeClr val="bg1"/>
                </a:solidFill>
                <a:latin typeface="Fira Sans Condensed" panose="020B0503050000020004"/>
                <a:ea typeface="Times New Roman" panose="02020603050405020304" pitchFamily="18" charset="0"/>
                <a:cs typeface="Times New Roman" panose="02020603050405020304" pitchFamily="18" charset="0"/>
              </a:rPr>
              <a:t>Flour</a:t>
            </a:r>
            <a:r>
              <a:rPr lang="fr-FR" sz="900" b="1" dirty="0">
                <a:solidFill>
                  <a:schemeClr val="bg1"/>
                </a:solidFill>
                <a:latin typeface="Fira Sans Condensed" panose="020B0503050000020004"/>
                <a:ea typeface="Times New Roman" panose="02020603050405020304" pitchFamily="18" charset="0"/>
                <a:cs typeface="Times New Roman" panose="02020603050405020304" pitchFamily="18" charset="0"/>
              </a:rPr>
              <a:t> Production in the village of </a:t>
            </a:r>
            <a:r>
              <a:rPr lang="fr-FR" sz="900" b="1" dirty="0" err="1">
                <a:solidFill>
                  <a:schemeClr val="bg1"/>
                </a:solidFill>
                <a:latin typeface="Fira Sans Condensed" panose="020B0503050000020004"/>
                <a:ea typeface="Times New Roman" panose="02020603050405020304" pitchFamily="18" charset="0"/>
                <a:cs typeface="Times New Roman" panose="02020603050405020304" pitchFamily="18" charset="0"/>
              </a:rPr>
              <a:t>Konafabé-Sougoulbé</a:t>
            </a:r>
            <a:r>
              <a:rPr lang="fr-FR" sz="900" b="1" dirty="0">
                <a:solidFill>
                  <a:schemeClr val="bg1"/>
                </a:solidFill>
                <a:latin typeface="Fira Sans Condensed" panose="020B0503050000020004"/>
                <a:ea typeface="Times New Roman" panose="02020603050405020304" pitchFamily="18" charset="0"/>
                <a:cs typeface="Times New Roman" panose="02020603050405020304" pitchFamily="18" charset="0"/>
              </a:rPr>
              <a:t>, </a:t>
            </a:r>
            <a:r>
              <a:rPr lang="fr-FR" sz="900" b="1" dirty="0" err="1">
                <a:solidFill>
                  <a:schemeClr val="bg1"/>
                </a:solidFill>
                <a:latin typeface="Fira Sans Condensed" panose="020B0503050000020004"/>
                <a:ea typeface="Times New Roman" panose="02020603050405020304" pitchFamily="18" charset="0"/>
                <a:cs typeface="Times New Roman" panose="02020603050405020304" pitchFamily="18" charset="0"/>
              </a:rPr>
              <a:t>Tenenkou</a:t>
            </a:r>
            <a:r>
              <a:rPr lang="fr-FR" sz="900" b="1" dirty="0">
                <a:solidFill>
                  <a:schemeClr val="bg1"/>
                </a:solidFill>
                <a:latin typeface="Fira Sans Condensed" panose="020B0503050000020004"/>
                <a:ea typeface="Times New Roman" panose="02020603050405020304" pitchFamily="18" charset="0"/>
                <a:cs typeface="Times New Roman" panose="02020603050405020304" pitchFamily="18" charset="0"/>
              </a:rPr>
              <a:t> cercle</a:t>
            </a:r>
            <a:endParaRPr lang="fr-FR" sz="1000" b="1" dirty="0">
              <a:solidFill>
                <a:schemeClr val="bg1"/>
              </a:solidFill>
              <a:latin typeface="Fira Sans Condensed" panose="020B0503050000020004"/>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3509645-14D5-4357-B553-BD4452CEBD64}"/>
              </a:ext>
            </a:extLst>
          </p:cNvPr>
          <p:cNvSpPr/>
          <p:nvPr/>
        </p:nvSpPr>
        <p:spPr>
          <a:xfrm>
            <a:off x="333172" y="1"/>
            <a:ext cx="8832501"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Fira Sans Condensed SemiBold" panose="020B0603050000020004" pitchFamily="34" charset="0"/>
            </a:endParaRPr>
          </a:p>
        </p:txBody>
      </p:sp>
      <p:pic>
        <p:nvPicPr>
          <p:cNvPr id="9" name="Picture 8">
            <a:extLst>
              <a:ext uri="{FF2B5EF4-FFF2-40B4-BE49-F238E27FC236}">
                <a16:creationId xmlns:a16="http://schemas.microsoft.com/office/drawing/2014/main" id="{C626C5BA-2908-4D6E-9D37-D9ADBB621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6464" y="6262391"/>
            <a:ext cx="1180120" cy="373328"/>
          </a:xfrm>
          <a:prstGeom prst="rect">
            <a:avLst/>
          </a:prstGeom>
          <a:effectLst>
            <a:outerShdw blurRad="139700" sx="102000" sy="102000" algn="ctr" rotWithShape="0">
              <a:srgbClr val="000000">
                <a:alpha val="60000"/>
              </a:srgbClr>
            </a:outerShdw>
          </a:effectLst>
        </p:spPr>
      </p:pic>
    </p:spTree>
    <p:extLst>
      <p:ext uri="{BB962C8B-B14F-4D97-AF65-F5344CB8AC3E}">
        <p14:creationId xmlns:p14="http://schemas.microsoft.com/office/powerpoint/2010/main" val="2002966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496" y="256718"/>
            <a:ext cx="8150002" cy="6120694"/>
          </a:xfrm>
        </p:spPr>
        <p:txBody>
          <a:bodyPr/>
          <a:lstStyle/>
          <a:p>
            <a:pPr algn="l">
              <a:lnSpc>
                <a:spcPct val="107000"/>
              </a:lnSpc>
            </a:pPr>
            <a:r>
              <a:rPr lang="en-US" sz="1200" u="sng" dirty="0">
                <a:latin typeface="Fira Sans Condensed" panose="020B0503050000020004"/>
                <a:ea typeface="Times New Roman" panose="02020603050405020304" pitchFamily="18" charset="0"/>
                <a:cs typeface="Arial" panose="020B0604020202020204" pitchFamily="34" charset="0"/>
              </a:rPr>
              <a:t>Technical Partners: </a:t>
            </a:r>
            <a:br>
              <a:rPr lang="fr-FR" sz="1100" b="0" dirty="0">
                <a:latin typeface="Fira Sans Condensed" panose="020B0503050000020004"/>
                <a:ea typeface="Calibri" panose="020F0502020204030204" pitchFamily="34" charset="0"/>
                <a:cs typeface="Times New Roman" panose="02020603050405020304" pitchFamily="18" charset="0"/>
              </a:rPr>
            </a:br>
            <a:r>
              <a:rPr lang="en-US" sz="1100" dirty="0">
                <a:latin typeface="Fira Sans Condensed" panose="020B0503050000020004"/>
                <a:ea typeface="Times New Roman" panose="02020603050405020304" pitchFamily="18" charset="0"/>
                <a:cs typeface="Arial" panose="020B0604020202020204" pitchFamily="34" charset="0"/>
              </a:rPr>
              <a:t>CARE Mali </a:t>
            </a:r>
            <a:r>
              <a:rPr lang="en-US" sz="1100" b="0" dirty="0">
                <a:latin typeface="Fira Sans Condensed" panose="020B0503050000020004"/>
                <a:ea typeface="Times New Roman" panose="02020603050405020304" pitchFamily="18" charset="0"/>
                <a:cs typeface="Arial" panose="020B0604020202020204" pitchFamily="34" charset="0"/>
              </a:rPr>
              <a:t>is the lead of the consortium and accountable for overall program coordination and accomplishment of all targets. CARE’s role also extends into financial management; management of vouchers and cash transfers; monitoring, evaluation and learning; sub-recipient management; compliance with donor procedures and U.S. Government regulations; maintenance of the relationships with USAID/FFP. CARE is the technical lead for Purpose 2: Climate Change Resilience and Livelihoods; Purpose 3: Conflict Prevention, Governance and Gender, Purpose 4: Early Recovery and Emergency activities. CARE also leads WASH interventions of Purpose 1: Human Capital. CARE provides leadership in ensuring that gender equity considerations are integrated into all aspects of the program. </a:t>
            </a:r>
            <a:br>
              <a:rPr lang="en-US" sz="1100" b="0" dirty="0">
                <a:latin typeface="Fira Sans Condensed" panose="020B0503050000020004"/>
                <a:ea typeface="Times New Roman" panose="02020603050405020304" pitchFamily="18" charset="0"/>
                <a:cs typeface="Arial" panose="020B0604020202020204" pitchFamily="34" charset="0"/>
              </a:rPr>
            </a:br>
            <a:br>
              <a:rPr lang="fr-FR" sz="1100" b="0" dirty="0">
                <a:latin typeface="Fira Sans Condensed" panose="020B0503050000020004"/>
                <a:ea typeface="Calibri" panose="020F0502020204030204" pitchFamily="34" charset="0"/>
                <a:cs typeface="Times New Roman" panose="02020603050405020304" pitchFamily="18" charset="0"/>
              </a:rPr>
            </a:br>
            <a:r>
              <a:rPr lang="en-US" sz="1100" dirty="0">
                <a:latin typeface="Fira Sans Condensed" panose="020B0503050000020004"/>
                <a:ea typeface="Times New Roman" panose="02020603050405020304" pitchFamily="18" charset="0"/>
                <a:cs typeface="Arial" panose="020B0604020202020204" pitchFamily="34" charset="0"/>
              </a:rPr>
              <a:t>Helen Keller International Mali </a:t>
            </a:r>
            <a:r>
              <a:rPr lang="en-US" sz="1100" b="0" dirty="0">
                <a:latin typeface="Fira Sans Condensed" panose="020B0503050000020004"/>
                <a:ea typeface="Times New Roman" panose="02020603050405020304" pitchFamily="18" charset="0"/>
                <a:cs typeface="Arial" panose="020B0604020202020204" pitchFamily="34" charset="0"/>
              </a:rPr>
              <a:t>serves as the overall technical lead for Purpose 1: Human Capital and Nutrition, where they are responsible for the technical quality control of all integrated nutrition, Maternal and Child Health, and Family Planning/Reproductive Health interventions. HKI leverages its strength in Social and Behavior Change as well as facilitate adoption of practices that enhance participants’ nutrition, livelihoods, and resilient adaptation to changing conditions.</a:t>
            </a:r>
            <a:br>
              <a:rPr lang="en-US" sz="1100" b="0" dirty="0">
                <a:latin typeface="Fira Sans Condensed" panose="020B0503050000020004"/>
                <a:ea typeface="Times New Roman" panose="02020603050405020304" pitchFamily="18" charset="0"/>
                <a:cs typeface="Arial" panose="020B0604020202020204" pitchFamily="34" charset="0"/>
              </a:rPr>
            </a:br>
            <a:br>
              <a:rPr lang="fr-FR" sz="1100" b="0" dirty="0">
                <a:latin typeface="Fira Sans Condensed" panose="020B0503050000020004"/>
              </a:rPr>
            </a:br>
            <a:r>
              <a:rPr lang="en-US" sz="1100" dirty="0">
                <a:latin typeface="Fira Sans Condensed" panose="020B0503050000020004"/>
                <a:ea typeface="Times New Roman" panose="02020603050405020304" pitchFamily="18" charset="0"/>
                <a:cs typeface="Arial" panose="020B0604020202020204" pitchFamily="34" charset="0"/>
              </a:rPr>
              <a:t>Save the Children Mali </a:t>
            </a:r>
            <a:r>
              <a:rPr lang="en-US" sz="1100" b="0" dirty="0">
                <a:latin typeface="Fira Sans Condensed" panose="020B0503050000020004"/>
                <a:ea typeface="Times New Roman" panose="02020603050405020304" pitchFamily="18" charset="0"/>
                <a:cs typeface="Arial" panose="020B0604020202020204" pitchFamily="34" charset="0"/>
              </a:rPr>
              <a:t>leads the education (literacy and numeracy) and the youth entrepreneurship component of Purpose 2: Climate Change Resilience and Livelihoods.</a:t>
            </a:r>
            <a:br>
              <a:rPr lang="fr-FR" sz="1100" b="0" dirty="0">
                <a:latin typeface="Fira Sans Condensed" panose="020B0503050000020004"/>
                <a:ea typeface="Times New Roman" panose="02020603050405020304" pitchFamily="18" charset="0"/>
              </a:rPr>
            </a:br>
            <a:r>
              <a:rPr lang="en-US" sz="1100" b="0" dirty="0">
                <a:latin typeface="Fira Sans Condensed" panose="020B0503050000020004"/>
                <a:ea typeface="Times New Roman" panose="02020603050405020304" pitchFamily="18" charset="0"/>
                <a:cs typeface="Arial" panose="020B0604020202020204" pitchFamily="34" charset="0"/>
              </a:rPr>
              <a:t> </a:t>
            </a:r>
            <a:br>
              <a:rPr lang="en-US" sz="1100" b="0" dirty="0">
                <a:latin typeface="Fira Sans Condensed" panose="020B0503050000020004"/>
                <a:ea typeface="Times New Roman" panose="02020603050405020304" pitchFamily="18" charset="0"/>
                <a:cs typeface="Arial" panose="020B0604020202020204" pitchFamily="34" charset="0"/>
              </a:rPr>
            </a:br>
            <a:r>
              <a:rPr lang="en-US" sz="1200" u="sng" dirty="0">
                <a:latin typeface="Fira Sans Condensed" panose="020B0503050000020004"/>
                <a:ea typeface="Times New Roman" panose="02020603050405020304" pitchFamily="18" charset="0"/>
                <a:cs typeface="Arial" panose="020B0604020202020204" pitchFamily="34" charset="0"/>
              </a:rPr>
              <a:t>Implementing Partners: </a:t>
            </a:r>
            <a:br>
              <a:rPr lang="fr-FR" sz="1100" b="0" dirty="0">
                <a:latin typeface="Fira Sans Condensed" panose="020B0503050000020004"/>
                <a:ea typeface="Calibri" panose="020F0502020204030204" pitchFamily="34" charset="0"/>
                <a:cs typeface="Times New Roman" panose="02020603050405020304" pitchFamily="18" charset="0"/>
              </a:rPr>
            </a:br>
            <a:r>
              <a:rPr lang="en-US" sz="1100" dirty="0">
                <a:latin typeface="Fira Sans Condensed" panose="020B0503050000020004"/>
                <a:ea typeface="Times New Roman" panose="02020603050405020304" pitchFamily="18" charset="0"/>
                <a:cs typeface="Arial" panose="020B0604020202020204" pitchFamily="34" charset="0"/>
              </a:rPr>
              <a:t>YA-G-TU</a:t>
            </a:r>
            <a:r>
              <a:rPr lang="en-US" sz="1100" b="0" dirty="0">
                <a:latin typeface="Fira Sans Condensed" panose="020B0503050000020004"/>
                <a:ea typeface="Times New Roman" panose="02020603050405020304" pitchFamily="18" charset="0"/>
                <a:cs typeface="Arial" panose="020B0604020202020204" pitchFamily="34" charset="0"/>
              </a:rPr>
              <a:t> implements all activities in </a:t>
            </a:r>
            <a:r>
              <a:rPr lang="en-US" sz="1100" b="0" dirty="0" err="1">
                <a:latin typeface="Fira Sans Condensed" panose="020B0503050000020004"/>
                <a:ea typeface="Times New Roman" panose="02020603050405020304" pitchFamily="18" charset="0"/>
                <a:cs typeface="Arial" panose="020B0604020202020204" pitchFamily="34" charset="0"/>
              </a:rPr>
              <a:t>Bandiagara</a:t>
            </a:r>
            <a:r>
              <a:rPr lang="en-US" sz="1100" b="0" dirty="0">
                <a:latin typeface="Fira Sans Condensed" panose="020B0503050000020004"/>
                <a:ea typeface="Times New Roman" panose="02020603050405020304" pitchFamily="18" charset="0"/>
                <a:cs typeface="Arial" panose="020B0604020202020204" pitchFamily="34" charset="0"/>
              </a:rPr>
              <a:t> District.</a:t>
            </a:r>
            <a:br>
              <a:rPr lang="fr-FR" sz="1100" b="0" dirty="0">
                <a:latin typeface="Fira Sans Condensed" panose="020B0503050000020004"/>
                <a:ea typeface="Times New Roman" panose="02020603050405020304" pitchFamily="18" charset="0"/>
              </a:rPr>
            </a:br>
            <a:r>
              <a:rPr lang="en-US" sz="1100" dirty="0">
                <a:latin typeface="Fira Sans Condensed" panose="020B0503050000020004"/>
                <a:ea typeface="Times New Roman" panose="02020603050405020304" pitchFamily="18" charset="0"/>
                <a:cs typeface="Arial" panose="020B0604020202020204" pitchFamily="34" charset="0"/>
              </a:rPr>
              <a:t>Sahel-Eco</a:t>
            </a:r>
            <a:r>
              <a:rPr lang="en-US" sz="1100" b="0" dirty="0">
                <a:latin typeface="Fira Sans Condensed" panose="020B0503050000020004"/>
                <a:ea typeface="Times New Roman" panose="02020603050405020304" pitchFamily="18" charset="0"/>
                <a:cs typeface="Arial" panose="020B0604020202020204" pitchFamily="34" charset="0"/>
              </a:rPr>
              <a:t> implements all activities in </a:t>
            </a:r>
            <a:r>
              <a:rPr lang="en-US" sz="1100" b="0" dirty="0" err="1">
                <a:latin typeface="Fira Sans Condensed" panose="020B0503050000020004"/>
                <a:ea typeface="Times New Roman" panose="02020603050405020304" pitchFamily="18" charset="0"/>
                <a:cs typeface="Arial" panose="020B0604020202020204" pitchFamily="34" charset="0"/>
              </a:rPr>
              <a:t>Douentza</a:t>
            </a:r>
            <a:r>
              <a:rPr lang="en-US" sz="1100" b="0" dirty="0">
                <a:latin typeface="Fira Sans Condensed" panose="020B0503050000020004"/>
                <a:ea typeface="Times New Roman" panose="02020603050405020304" pitchFamily="18" charset="0"/>
                <a:cs typeface="Arial" panose="020B0604020202020204" pitchFamily="34" charset="0"/>
              </a:rPr>
              <a:t> District.</a:t>
            </a:r>
            <a:br>
              <a:rPr lang="fr-FR" sz="1100" b="0" dirty="0">
                <a:latin typeface="Fira Sans Condensed" panose="020B0503050000020004"/>
                <a:ea typeface="Times New Roman" panose="02020603050405020304" pitchFamily="18" charset="0"/>
              </a:rPr>
            </a:br>
            <a:r>
              <a:rPr lang="en-US" sz="1100" dirty="0">
                <a:latin typeface="Fira Sans Condensed" panose="020B0503050000020004"/>
                <a:ea typeface="Times New Roman" panose="02020603050405020304" pitchFamily="18" charset="0"/>
                <a:cs typeface="Arial" panose="020B0604020202020204" pitchFamily="34" charset="0"/>
              </a:rPr>
              <a:t> </a:t>
            </a:r>
            <a:br>
              <a:rPr lang="fr-FR" sz="1100" dirty="0">
                <a:latin typeface="Fira Sans Condensed" panose="020B0503050000020004"/>
                <a:ea typeface="Calibri" panose="020F0502020204030204" pitchFamily="34" charset="0"/>
                <a:cs typeface="Times New Roman" panose="02020603050405020304" pitchFamily="18" charset="0"/>
              </a:rPr>
            </a:br>
            <a:r>
              <a:rPr lang="en-US" sz="1200" u="sng" dirty="0">
                <a:latin typeface="Fira Sans Condensed" panose="020B0503050000020004"/>
                <a:ea typeface="Times New Roman" panose="02020603050405020304" pitchFamily="18" charset="0"/>
                <a:cs typeface="Arial" panose="020B0604020202020204" pitchFamily="34" charset="0"/>
              </a:rPr>
              <a:t>Other Partners:</a:t>
            </a:r>
            <a:br>
              <a:rPr lang="fr-FR" sz="1100" b="0" dirty="0">
                <a:latin typeface="Fira Sans Condensed" panose="020B0503050000020004"/>
                <a:ea typeface="Calibri" panose="020F0502020204030204" pitchFamily="34" charset="0"/>
                <a:cs typeface="Times New Roman" panose="02020603050405020304" pitchFamily="18" charset="0"/>
              </a:rPr>
            </a:br>
            <a:r>
              <a:rPr lang="en-US" sz="1100" dirty="0" err="1">
                <a:latin typeface="Fira Sans Condensed" panose="020B0503050000020004"/>
                <a:ea typeface="Times New Roman" panose="02020603050405020304" pitchFamily="18" charset="0"/>
                <a:cs typeface="Arial" panose="020B0604020202020204" pitchFamily="34" charset="0"/>
              </a:rPr>
              <a:t>Nyeta</a:t>
            </a:r>
            <a:r>
              <a:rPr lang="en-US" sz="1100" dirty="0">
                <a:latin typeface="Fira Sans Condensed" panose="020B0503050000020004"/>
                <a:ea typeface="Times New Roman" panose="02020603050405020304" pitchFamily="18" charset="0"/>
                <a:cs typeface="Arial" panose="020B0604020202020204" pitchFamily="34" charset="0"/>
              </a:rPr>
              <a:t> Conseils </a:t>
            </a:r>
            <a:r>
              <a:rPr lang="en-US" sz="1100" b="0" dirty="0">
                <a:latin typeface="Fira Sans Condensed" panose="020B0503050000020004"/>
                <a:ea typeface="Times New Roman" panose="02020603050405020304" pitchFamily="18" charset="0"/>
                <a:cs typeface="Arial" panose="020B0604020202020204" pitchFamily="34" charset="0"/>
              </a:rPr>
              <a:t>facilitates farmers’ harvest </a:t>
            </a:r>
            <a:r>
              <a:rPr lang="en-US" sz="1100" b="0" dirty="0" err="1">
                <a:latin typeface="Fira Sans Condensed" panose="020B0503050000020004"/>
                <a:ea typeface="Times New Roman" panose="02020603050405020304" pitchFamily="18" charset="0"/>
                <a:cs typeface="Arial" panose="020B0604020202020204" pitchFamily="34" charset="0"/>
              </a:rPr>
              <a:t>warrantage</a:t>
            </a:r>
            <a:r>
              <a:rPr lang="en-US" sz="1100" b="0" dirty="0">
                <a:latin typeface="Fira Sans Condensed" panose="020B0503050000020004"/>
                <a:ea typeface="Times New Roman" panose="02020603050405020304" pitchFamily="18" charset="0"/>
                <a:cs typeface="Arial" panose="020B0604020202020204" pitchFamily="34" charset="0"/>
              </a:rPr>
              <a:t>, link with MFIs and market related activities with value chains actors.</a:t>
            </a:r>
            <a:br>
              <a:rPr lang="fr-FR" sz="1100" b="0" dirty="0">
                <a:latin typeface="Fira Sans Condensed" panose="020B0503050000020004"/>
                <a:ea typeface="Times New Roman" panose="02020603050405020304" pitchFamily="18" charset="0"/>
              </a:rPr>
            </a:br>
            <a:r>
              <a:rPr lang="en-US" sz="1100" dirty="0">
                <a:latin typeface="Fira Sans Condensed" panose="020B0503050000020004"/>
                <a:ea typeface="Times New Roman" panose="02020603050405020304" pitchFamily="18" charset="0"/>
                <a:cs typeface="Arial" panose="020B0604020202020204" pitchFamily="34" charset="0"/>
              </a:rPr>
              <a:t>ILRI</a:t>
            </a:r>
            <a:r>
              <a:rPr lang="en-US" sz="1100" b="0" dirty="0">
                <a:latin typeface="Fira Sans Condensed" panose="020B0503050000020004"/>
                <a:ea typeface="Times New Roman" panose="02020603050405020304" pitchFamily="18" charset="0"/>
                <a:cs typeface="Arial" panose="020B0604020202020204" pitchFamily="34" charset="0"/>
              </a:rPr>
              <a:t> helps in implementing livestock management and poultry related activities.</a:t>
            </a:r>
            <a:br>
              <a:rPr lang="fr-FR" sz="1100" b="0" dirty="0">
                <a:latin typeface="Fira Sans Condensed" panose="020B0503050000020004"/>
                <a:ea typeface="Times New Roman" panose="02020603050405020304" pitchFamily="18" charset="0"/>
              </a:rPr>
            </a:br>
            <a:r>
              <a:rPr lang="en-US" sz="1100" dirty="0">
                <a:latin typeface="Fira Sans Condensed" panose="020B0503050000020004"/>
                <a:ea typeface="Times New Roman" panose="02020603050405020304" pitchFamily="18" charset="0"/>
                <a:cs typeface="Arial" panose="020B0604020202020204" pitchFamily="34" charset="0"/>
              </a:rPr>
              <a:t>ICRAF</a:t>
            </a:r>
            <a:r>
              <a:rPr lang="en-US" sz="1100" b="0" dirty="0">
                <a:latin typeface="Fira Sans Condensed" panose="020B0503050000020004"/>
                <a:ea typeface="Times New Roman" panose="02020603050405020304" pitchFamily="18" charset="0"/>
                <a:cs typeface="Arial" panose="020B0604020202020204" pitchFamily="34" charset="0"/>
              </a:rPr>
              <a:t> and </a:t>
            </a:r>
            <a:r>
              <a:rPr lang="en-US" sz="1100" dirty="0">
                <a:latin typeface="Fira Sans Condensed" panose="020B0503050000020004"/>
                <a:ea typeface="Times New Roman" panose="02020603050405020304" pitchFamily="18" charset="0"/>
                <a:cs typeface="Arial" panose="020B0604020202020204" pitchFamily="34" charset="0"/>
              </a:rPr>
              <a:t>ICRISAT</a:t>
            </a:r>
            <a:r>
              <a:rPr lang="en-US" sz="1100" b="0" dirty="0">
                <a:latin typeface="Fira Sans Condensed" panose="020B0503050000020004"/>
                <a:ea typeface="Times New Roman" panose="02020603050405020304" pitchFamily="18" charset="0"/>
                <a:cs typeface="Arial" panose="020B0604020202020204" pitchFamily="34" charset="0"/>
              </a:rPr>
              <a:t> are working on watersheds as well as wide spreading innovative agriculture production techniques.</a:t>
            </a:r>
            <a:br>
              <a:rPr lang="fr-FR" sz="1100" b="0" dirty="0">
                <a:latin typeface="Fira Sans Condensed" panose="020B0503050000020004"/>
                <a:ea typeface="Times New Roman" panose="02020603050405020304" pitchFamily="18" charset="0"/>
              </a:rPr>
            </a:br>
            <a:r>
              <a:rPr lang="en-US" sz="1100" dirty="0">
                <a:latin typeface="Fira Sans Condensed" panose="020B0503050000020004"/>
                <a:ea typeface="Times New Roman" panose="02020603050405020304" pitchFamily="18" charset="0"/>
                <a:cs typeface="Arial" panose="020B0604020202020204" pitchFamily="34" charset="0"/>
              </a:rPr>
              <a:t>IER</a:t>
            </a:r>
            <a:r>
              <a:rPr lang="en-US" sz="1100" b="0" dirty="0">
                <a:latin typeface="Fira Sans Condensed" panose="020B0503050000020004"/>
                <a:ea typeface="Times New Roman" panose="02020603050405020304" pitchFamily="18" charset="0"/>
                <a:cs typeface="Arial" panose="020B0604020202020204" pitchFamily="34" charset="0"/>
              </a:rPr>
              <a:t> facilitates activities in Farmers Fields and Business Schools.</a:t>
            </a:r>
            <a:br>
              <a:rPr lang="fr-FR" sz="1100" b="0" dirty="0">
                <a:latin typeface="Fira Sans Condensed" panose="020B0503050000020004"/>
                <a:ea typeface="Times New Roman" panose="02020603050405020304" pitchFamily="18" charset="0"/>
              </a:rPr>
            </a:br>
            <a:r>
              <a:rPr lang="en-US" sz="1100" dirty="0">
                <a:latin typeface="Fira Sans Condensed" panose="020B0503050000020004"/>
                <a:ea typeface="Times New Roman" panose="02020603050405020304" pitchFamily="18" charset="0"/>
                <a:cs typeface="Arial" panose="020B0604020202020204" pitchFamily="34" charset="0"/>
              </a:rPr>
              <a:t>Government Technical Services </a:t>
            </a:r>
            <a:r>
              <a:rPr lang="en-US" sz="1100" b="0" dirty="0">
                <a:latin typeface="Fira Sans Condensed" panose="020B0503050000020004"/>
                <a:ea typeface="Times New Roman" panose="02020603050405020304" pitchFamily="18" charset="0"/>
                <a:cs typeface="Arial" panose="020B0604020202020204" pitchFamily="34" charset="0"/>
              </a:rPr>
              <a:t>(Agriculture, Health, Livestock and Animal Production, Rural Engineering, Pollutions and Nuisances, etc.) as well as </a:t>
            </a:r>
            <a:r>
              <a:rPr lang="en-US" sz="1100" dirty="0">
                <a:latin typeface="Fira Sans Condensed" panose="020B0503050000020004"/>
                <a:ea typeface="Times New Roman" panose="02020603050405020304" pitchFamily="18" charset="0"/>
                <a:cs typeface="Arial" panose="020B0604020202020204" pitchFamily="34" charset="0"/>
              </a:rPr>
              <a:t>Local Authorities </a:t>
            </a:r>
            <a:r>
              <a:rPr lang="en-US" sz="1100" b="0" dirty="0">
                <a:latin typeface="Fira Sans Condensed" panose="020B0503050000020004"/>
                <a:ea typeface="Times New Roman" panose="02020603050405020304" pitchFamily="18" charset="0"/>
                <a:cs typeface="Arial" panose="020B0604020202020204" pitchFamily="34" charset="0"/>
              </a:rPr>
              <a:t>guide and monitor implementation of all activities related to their respective sectors and areas. </a:t>
            </a:r>
            <a:br>
              <a:rPr lang="fr-FR" sz="1100" b="0" dirty="0">
                <a:latin typeface="Fira Sans Condensed" panose="020B0503050000020004"/>
                <a:ea typeface="Calibri" panose="020F0502020204030204" pitchFamily="34" charset="0"/>
                <a:cs typeface="Times New Roman" panose="02020603050405020304" pitchFamily="18" charset="0"/>
              </a:rPr>
            </a:br>
            <a:br>
              <a:rPr lang="fr-FR" sz="1100" b="0" dirty="0">
                <a:latin typeface="Fira Sans Condensed" panose="020B0503050000020004"/>
                <a:ea typeface="Calibri" panose="020F0502020204030204" pitchFamily="34" charset="0"/>
                <a:cs typeface="Times New Roman" panose="02020603050405020304" pitchFamily="18" charset="0"/>
              </a:rPr>
            </a:br>
            <a:br>
              <a:rPr lang="fr-FR" sz="1100" b="0" dirty="0">
                <a:latin typeface="Fira Sans Condensed" panose="020B0503050000020004"/>
                <a:ea typeface="Calibri" panose="020F0502020204030204" pitchFamily="34" charset="0"/>
                <a:cs typeface="Times New Roman" panose="02020603050405020304" pitchFamily="18" charset="0"/>
              </a:rPr>
            </a:br>
            <a:r>
              <a:rPr lang="en-US" sz="1100" b="0" dirty="0">
                <a:latin typeface="Fira Sans Condensed" panose="020B0503050000020004"/>
                <a:ea typeface="Times New Roman" panose="02020603050405020304" pitchFamily="18" charset="0"/>
                <a:cs typeface="Arial" panose="020B0604020202020204" pitchFamily="34" charset="0"/>
              </a:rPr>
              <a:t>Contact: CARE International Mali</a:t>
            </a:r>
            <a:br>
              <a:rPr lang="fr-FR" sz="1100" b="0" dirty="0">
                <a:latin typeface="Fira Sans Condensed" panose="020B0503050000020004"/>
                <a:ea typeface="Calibri" panose="020F0502020204030204" pitchFamily="34" charset="0"/>
                <a:cs typeface="Times New Roman" panose="02020603050405020304" pitchFamily="18" charset="0"/>
              </a:rPr>
            </a:br>
            <a:r>
              <a:rPr lang="en-US" sz="1100" b="0" dirty="0" err="1">
                <a:latin typeface="Fira Sans Condensed" panose="020B0503050000020004"/>
                <a:ea typeface="Times New Roman" panose="02020603050405020304" pitchFamily="18" charset="0"/>
                <a:cs typeface="Arial" panose="020B0604020202020204" pitchFamily="34" charset="0"/>
              </a:rPr>
              <a:t>Idriss</a:t>
            </a:r>
            <a:r>
              <a:rPr lang="en-US" sz="1100" b="0" dirty="0">
                <a:latin typeface="Fira Sans Condensed" panose="020B0503050000020004"/>
                <a:ea typeface="Times New Roman" panose="02020603050405020304" pitchFamily="18" charset="0"/>
                <a:cs typeface="Arial" panose="020B0604020202020204" pitchFamily="34" charset="0"/>
              </a:rPr>
              <a:t> </a:t>
            </a:r>
            <a:r>
              <a:rPr lang="en-US" sz="1100" b="0" dirty="0" err="1">
                <a:latin typeface="Fira Sans Condensed" panose="020B0503050000020004"/>
                <a:ea typeface="Times New Roman" panose="02020603050405020304" pitchFamily="18" charset="0"/>
                <a:cs typeface="Arial" panose="020B0604020202020204" pitchFamily="34" charset="0"/>
              </a:rPr>
              <a:t>Leko</a:t>
            </a:r>
            <a:r>
              <a:rPr lang="en-US" sz="1100" b="0" dirty="0">
                <a:latin typeface="Fira Sans Condensed" panose="020B0503050000020004"/>
                <a:ea typeface="Times New Roman" panose="02020603050405020304" pitchFamily="18" charset="0"/>
                <a:cs typeface="Arial" panose="020B0604020202020204" pitchFamily="34" charset="0"/>
              </a:rPr>
              <a:t>, Chief of Party</a:t>
            </a:r>
            <a:br>
              <a:rPr lang="fr-FR" sz="1100" b="0" dirty="0">
                <a:latin typeface="Fira Sans Condensed" panose="020B0503050000020004"/>
                <a:ea typeface="Calibri" panose="020F0502020204030204" pitchFamily="34" charset="0"/>
                <a:cs typeface="Times New Roman" panose="02020603050405020304" pitchFamily="18" charset="0"/>
              </a:rPr>
            </a:br>
            <a:r>
              <a:rPr lang="fr-FR" sz="1100" b="0" dirty="0">
                <a:latin typeface="Fira Sans Condensed" panose="020B0503050000020004"/>
                <a:ea typeface="Times New Roman" panose="02020603050405020304" pitchFamily="18" charset="0"/>
                <a:cs typeface="Arial" panose="020B0604020202020204" pitchFamily="34" charset="0"/>
              </a:rPr>
              <a:t>Idriss.Leko@care.org</a:t>
            </a:r>
            <a:endParaRPr lang="en-US" sz="1100" b="0" dirty="0"/>
          </a:p>
        </p:txBody>
      </p:sp>
      <p:pic>
        <p:nvPicPr>
          <p:cNvPr id="3" name="Image 3">
            <a:extLst>
              <a:ext uri="{FF2B5EF4-FFF2-40B4-BE49-F238E27FC236}">
                <a16:creationId xmlns:a16="http://schemas.microsoft.com/office/drawing/2014/main" id="{6C8523FF-B381-4E0E-87F2-A27A0CBC4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332" y="5794822"/>
            <a:ext cx="5435956" cy="959258"/>
          </a:xfrm>
          <a:prstGeom prst="roundRect">
            <a:avLst>
              <a:gd name="adj" fmla="val 9640"/>
            </a:avLst>
          </a:prstGeom>
          <a:ln w="76200">
            <a:noFill/>
          </a:ln>
        </p:spPr>
      </p:pic>
    </p:spTree>
    <p:extLst>
      <p:ext uri="{BB962C8B-B14F-4D97-AF65-F5344CB8AC3E}">
        <p14:creationId xmlns:p14="http://schemas.microsoft.com/office/powerpoint/2010/main" val="263797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247164" y="334297"/>
            <a:ext cx="4188914" cy="5080293"/>
          </a:xfrm>
        </p:spPr>
        <p:txBody>
          <a:bodyPr>
            <a:noAutofit/>
          </a:bodyPr>
          <a:lstStyle/>
          <a:p>
            <a:pPr marL="0" indent="0" algn="just">
              <a:spcAft>
                <a:spcPts val="600"/>
              </a:spcAft>
              <a:buNone/>
            </a:pPr>
            <a:r>
              <a:rPr lang="en-US" sz="1800" dirty="0">
                <a:latin typeface="Fira Sans Condensed" panose="020B0503050000020004"/>
                <a:ea typeface="Times New Roman" panose="02020603050405020304" pitchFamily="18" charset="0"/>
                <a:cs typeface="Arial" panose="020B0604020202020204" pitchFamily="34" charset="0"/>
              </a:rPr>
              <a:t>The USAID-funded </a:t>
            </a:r>
            <a:r>
              <a:rPr lang="en-US" sz="1800" dirty="0" err="1">
                <a:latin typeface="Fira Sans Condensed" panose="020B0503050000020004"/>
                <a:ea typeface="Times New Roman" panose="02020603050405020304" pitchFamily="18" charset="0"/>
                <a:cs typeface="Arial" panose="020B0604020202020204" pitchFamily="34" charset="0"/>
              </a:rPr>
              <a:t>Harande</a:t>
            </a:r>
            <a:r>
              <a:rPr lang="en-US" sz="1800" dirty="0">
                <a:latin typeface="Fira Sans Condensed" panose="020B0503050000020004"/>
                <a:ea typeface="Times New Roman" panose="02020603050405020304" pitchFamily="18" charset="0"/>
                <a:cs typeface="Arial" panose="020B0604020202020204" pitchFamily="34" charset="0"/>
              </a:rPr>
              <a:t> program (2015-2020) aims to sustainably improve the food, nutrition, and income security of 224,100 members of vulnerable households in the </a:t>
            </a:r>
            <a:r>
              <a:rPr lang="en-US" sz="1800" dirty="0" err="1">
                <a:latin typeface="Fira Sans Condensed" panose="020B0503050000020004"/>
                <a:ea typeface="Times New Roman" panose="02020603050405020304" pitchFamily="18" charset="0"/>
                <a:cs typeface="Arial" panose="020B0604020202020204" pitchFamily="34" charset="0"/>
              </a:rPr>
              <a:t>Youwarou</a:t>
            </a:r>
            <a:r>
              <a:rPr lang="en-US" sz="1800" dirty="0">
                <a:latin typeface="Fira Sans Condensed" panose="020B0503050000020004"/>
                <a:ea typeface="Times New Roman" panose="02020603050405020304" pitchFamily="18" charset="0"/>
                <a:cs typeface="Arial" panose="020B0604020202020204" pitchFamily="34" charset="0"/>
              </a:rPr>
              <a:t>, </a:t>
            </a:r>
            <a:r>
              <a:rPr lang="en-US" sz="1800" dirty="0" err="1">
                <a:latin typeface="Fira Sans Condensed" panose="020B0503050000020004"/>
                <a:ea typeface="Times New Roman" panose="02020603050405020304" pitchFamily="18" charset="0"/>
                <a:cs typeface="Arial" panose="020B0604020202020204" pitchFamily="34" charset="0"/>
              </a:rPr>
              <a:t>Tenenkou</a:t>
            </a:r>
            <a:r>
              <a:rPr lang="en-US" sz="1800" dirty="0">
                <a:latin typeface="Fira Sans Condensed" panose="020B0503050000020004"/>
                <a:ea typeface="Times New Roman" panose="02020603050405020304" pitchFamily="18" charset="0"/>
                <a:cs typeface="Arial" panose="020B0604020202020204" pitchFamily="34" charset="0"/>
              </a:rPr>
              <a:t>, </a:t>
            </a:r>
            <a:r>
              <a:rPr lang="en-US" sz="1800" dirty="0" err="1">
                <a:latin typeface="Fira Sans Condensed" panose="020B0503050000020004"/>
                <a:ea typeface="Times New Roman" panose="02020603050405020304" pitchFamily="18" charset="0"/>
                <a:cs typeface="Arial" panose="020B0604020202020204" pitchFamily="34" charset="0"/>
              </a:rPr>
              <a:t>Bandiagara</a:t>
            </a:r>
            <a:r>
              <a:rPr lang="en-US" sz="1800" dirty="0">
                <a:latin typeface="Fira Sans Condensed" panose="020B0503050000020004"/>
                <a:ea typeface="Times New Roman" panose="02020603050405020304" pitchFamily="18" charset="0"/>
                <a:cs typeface="Arial" panose="020B0604020202020204" pitchFamily="34" charset="0"/>
              </a:rPr>
              <a:t>, and </a:t>
            </a:r>
            <a:r>
              <a:rPr lang="en-US" sz="1800" dirty="0" err="1">
                <a:latin typeface="Fira Sans Condensed" panose="020B0503050000020004"/>
                <a:ea typeface="Times New Roman" panose="02020603050405020304" pitchFamily="18" charset="0"/>
                <a:cs typeface="Arial" panose="020B0604020202020204" pitchFamily="34" charset="0"/>
              </a:rPr>
              <a:t>Douentza</a:t>
            </a:r>
            <a:r>
              <a:rPr lang="en-US" sz="1800" dirty="0">
                <a:latin typeface="Fira Sans Condensed" panose="020B0503050000020004"/>
                <a:ea typeface="Times New Roman" panose="02020603050405020304" pitchFamily="18" charset="0"/>
                <a:cs typeface="Arial" panose="020B0604020202020204" pitchFamily="34" charset="0"/>
              </a:rPr>
              <a:t> districts of the Mopti region — an area in central Mali that suffers from frequent drought, conflict and instability. </a:t>
            </a:r>
          </a:p>
          <a:p>
            <a:pPr marL="0" indent="0" algn="just">
              <a:spcAft>
                <a:spcPts val="600"/>
              </a:spcAft>
              <a:buNone/>
            </a:pPr>
            <a:r>
              <a:rPr lang="en-US" sz="1800" dirty="0" err="1">
                <a:latin typeface="Fira Sans Condensed" panose="020B0503050000020004"/>
                <a:ea typeface="Times New Roman" panose="02020603050405020304" pitchFamily="18" charset="0"/>
                <a:cs typeface="Arial" panose="020B0604020202020204" pitchFamily="34" charset="0"/>
              </a:rPr>
              <a:t>Harande</a:t>
            </a:r>
            <a:r>
              <a:rPr lang="en-US" sz="1800" dirty="0">
                <a:latin typeface="Fira Sans Condensed" panose="020B0503050000020004"/>
                <a:ea typeface="Times New Roman" panose="02020603050405020304" pitchFamily="18" charset="0"/>
                <a:cs typeface="Arial" panose="020B0604020202020204" pitchFamily="34" charset="0"/>
              </a:rPr>
              <a:t> addresses the root causes of food and nutrition insecurity in 238 villages in 16 municipalities in the four districts. </a:t>
            </a:r>
          </a:p>
          <a:p>
            <a:pPr marL="0" indent="0" algn="just">
              <a:spcAft>
                <a:spcPts val="600"/>
              </a:spcAft>
              <a:buNone/>
            </a:pPr>
            <a:r>
              <a:rPr lang="en-US" sz="1800" dirty="0">
                <a:latin typeface="Fira Sans Condensed" panose="020B0503050000020004"/>
                <a:ea typeface="Times New Roman" panose="02020603050405020304" pitchFamily="18" charset="0"/>
                <a:cs typeface="Arial" panose="020B0604020202020204" pitchFamily="34" charset="0"/>
              </a:rPr>
              <a:t>It is an honor and a privilege for CARE and Consortium partners, Save the Children International (SCI), Helen Keller International (HKI) and national NGOs YAGTU and Sahel Eco, to contribute to such achievement through our established pathways of change.</a:t>
            </a:r>
            <a:endParaRPr lang="fr-FR" sz="1800" dirty="0">
              <a:latin typeface="Fira Sans Condensed" panose="020B0503050000020004"/>
            </a:endParaRPr>
          </a:p>
          <a:p>
            <a:pPr marL="0" indent="0" algn="just">
              <a:buNone/>
            </a:pPr>
            <a:endParaRPr lang="en-US" sz="1800" dirty="0"/>
          </a:p>
        </p:txBody>
      </p:sp>
      <p:pic>
        <p:nvPicPr>
          <p:cNvPr id="5" name="Picture 2" descr="Image may contain: 3 people, suit">
            <a:extLst>
              <a:ext uri="{FF2B5EF4-FFF2-40B4-BE49-F238E27FC236}">
                <a16:creationId xmlns:a16="http://schemas.microsoft.com/office/drawing/2014/main" id="{396CF869-6BA9-4964-A358-BED68076AE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852" t="9160" r="32096" b="13783"/>
          <a:stretch/>
        </p:blipFill>
        <p:spPr bwMode="auto">
          <a:xfrm>
            <a:off x="313765" y="0"/>
            <a:ext cx="36115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79A7689-E4A2-4B5B-89E4-CA0E4AEAFB5D}"/>
              </a:ext>
            </a:extLst>
          </p:cNvPr>
          <p:cNvSpPr/>
          <p:nvPr/>
        </p:nvSpPr>
        <p:spPr>
          <a:xfrm>
            <a:off x="4247164" y="6269086"/>
            <a:ext cx="2251960" cy="461665"/>
          </a:xfrm>
          <a:prstGeom prst="rect">
            <a:avLst/>
          </a:prstGeom>
        </p:spPr>
        <p:txBody>
          <a:bodyPr wrap="square">
            <a:spAutoFit/>
          </a:bodyPr>
          <a:lstStyle/>
          <a:p>
            <a:r>
              <a:rPr lang="en-US" sz="1200" dirty="0">
                <a:solidFill>
                  <a:srgbClr val="000000"/>
                </a:solidFill>
                <a:latin typeface="Fira Sans Condensed" panose="020B0503050000020004"/>
                <a:ea typeface="Calibri" panose="020F0502020204030204" pitchFamily="34" charset="0"/>
              </a:rPr>
              <a:t>Balla Moussa SIDIBE, Country Director</a:t>
            </a:r>
          </a:p>
          <a:p>
            <a:r>
              <a:rPr lang="en-US" sz="1200" dirty="0">
                <a:solidFill>
                  <a:srgbClr val="000000"/>
                </a:solidFill>
                <a:latin typeface="Fira Sans Condensed" panose="020B0503050000020004"/>
                <a:ea typeface="Calibri" panose="020F0502020204030204" pitchFamily="34" charset="0"/>
              </a:rPr>
              <a:t>CARE International Mali </a:t>
            </a:r>
          </a:p>
        </p:txBody>
      </p:sp>
    </p:spTree>
    <p:extLst>
      <p:ext uri="{BB962C8B-B14F-4D97-AF65-F5344CB8AC3E}">
        <p14:creationId xmlns:p14="http://schemas.microsoft.com/office/powerpoint/2010/main" val="401380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50F5-6D00-FF41-9D38-2A5317962B99}"/>
              </a:ext>
            </a:extLst>
          </p:cNvPr>
          <p:cNvSpPr>
            <a:spLocks noGrp="1"/>
          </p:cNvSpPr>
          <p:nvPr>
            <p:ph type="title"/>
          </p:nvPr>
        </p:nvSpPr>
        <p:spPr>
          <a:xfrm>
            <a:off x="514496" y="339047"/>
            <a:ext cx="7155166" cy="386645"/>
          </a:xfrm>
        </p:spPr>
        <p:txBody>
          <a:bodyPr/>
          <a:lstStyle/>
          <a:p>
            <a:pPr>
              <a:spcAft>
                <a:spcPts val="600"/>
              </a:spcAft>
            </a:pPr>
            <a:r>
              <a:rPr lang="en-US" sz="2400" dirty="0">
                <a:solidFill>
                  <a:srgbClr val="E36F1E"/>
                </a:solidFill>
                <a:latin typeface="Fira Sans Condensed" panose="020B0503050000020004"/>
                <a:ea typeface="Times New Roman" panose="02020603050405020304" pitchFamily="18" charset="0"/>
                <a:cs typeface="Arial" panose="020B0604020202020204" pitchFamily="34" charset="0"/>
              </a:rPr>
              <a:t>USAID </a:t>
            </a:r>
            <a:r>
              <a:rPr lang="en-US" sz="2400" dirty="0" err="1">
                <a:solidFill>
                  <a:srgbClr val="E36F1E"/>
                </a:solidFill>
                <a:latin typeface="Fira Sans Condensed" panose="020B0503050000020004"/>
                <a:ea typeface="Times New Roman" panose="02020603050405020304" pitchFamily="18" charset="0"/>
                <a:cs typeface="Arial" panose="020B0604020202020204" pitchFamily="34" charset="0"/>
              </a:rPr>
              <a:t>Harande</a:t>
            </a:r>
            <a:r>
              <a:rPr lang="en-US" sz="2400" dirty="0">
                <a:solidFill>
                  <a:srgbClr val="E36F1E"/>
                </a:solidFill>
                <a:latin typeface="Fira Sans Condensed" panose="020B0503050000020004"/>
                <a:ea typeface="Times New Roman" panose="02020603050405020304" pitchFamily="18" charset="0"/>
                <a:cs typeface="Arial" panose="020B0604020202020204" pitchFamily="34" charset="0"/>
              </a:rPr>
              <a:t> Program: FY18 Theory of Change </a:t>
            </a:r>
            <a:endParaRPr lang="fr-FR" sz="2400" dirty="0">
              <a:solidFill>
                <a:srgbClr val="E36F1E"/>
              </a:solidFill>
              <a:latin typeface="Fira Sans Condensed" panose="020B0503050000020004"/>
            </a:endParaRPr>
          </a:p>
        </p:txBody>
      </p:sp>
      <p:pic>
        <p:nvPicPr>
          <p:cNvPr id="3" name="Image 1">
            <a:extLst>
              <a:ext uri="{FF2B5EF4-FFF2-40B4-BE49-F238E27FC236}">
                <a16:creationId xmlns:a16="http://schemas.microsoft.com/office/drawing/2014/main" id="{ECBBDE8D-8650-4EE8-8968-28EB59963C31}"/>
              </a:ext>
            </a:extLst>
          </p:cNvPr>
          <p:cNvPicPr>
            <a:picLocks noChangeAspect="1"/>
          </p:cNvPicPr>
          <p:nvPr/>
        </p:nvPicPr>
        <p:blipFill>
          <a:blip r:embed="rId2"/>
          <a:stretch>
            <a:fillRect/>
          </a:stretch>
        </p:blipFill>
        <p:spPr>
          <a:xfrm>
            <a:off x="516114" y="815540"/>
            <a:ext cx="8166564" cy="5226920"/>
          </a:xfrm>
          <a:prstGeom prst="roundRect">
            <a:avLst>
              <a:gd name="adj" fmla="val 1408"/>
            </a:avLst>
          </a:prstGeom>
          <a:ln w="57150">
            <a:solidFill>
              <a:schemeClr val="accent2">
                <a:lumMod val="60000"/>
                <a:lumOff val="40000"/>
              </a:schemeClr>
            </a:solidFill>
          </a:ln>
        </p:spPr>
      </p:pic>
    </p:spTree>
    <p:extLst>
      <p:ext uri="{BB962C8B-B14F-4D97-AF65-F5344CB8AC3E}">
        <p14:creationId xmlns:p14="http://schemas.microsoft.com/office/powerpoint/2010/main" val="4127061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E9AD-058A-7A4B-A604-6636A22CC10A}"/>
              </a:ext>
            </a:extLst>
          </p:cNvPr>
          <p:cNvSpPr>
            <a:spLocks noGrp="1"/>
          </p:cNvSpPr>
          <p:nvPr>
            <p:ph type="title"/>
          </p:nvPr>
        </p:nvSpPr>
        <p:spPr>
          <a:xfrm>
            <a:off x="514496" y="295924"/>
            <a:ext cx="8000854" cy="429768"/>
          </a:xfrm>
        </p:spPr>
        <p:txBody>
          <a:bodyPr/>
          <a:lstStyle/>
          <a:p>
            <a:r>
              <a:rPr lang="en-US" dirty="0">
                <a:solidFill>
                  <a:srgbClr val="E36F1E"/>
                </a:solidFill>
                <a:latin typeface="Fira Sans Condensed" panose="020B0503050000020004"/>
                <a:ea typeface="Times New Roman" panose="02020603050405020304" pitchFamily="18" charset="0"/>
                <a:cs typeface="Arial" panose="020B0604020202020204" pitchFamily="34" charset="0"/>
              </a:rPr>
              <a:t>Nutritional Pathways of Change</a:t>
            </a:r>
            <a:endParaRPr lang="en-US" dirty="0"/>
          </a:p>
        </p:txBody>
      </p:sp>
      <p:sp>
        <p:nvSpPr>
          <p:cNvPr id="3" name="Content Placeholder 2">
            <a:extLst>
              <a:ext uri="{FF2B5EF4-FFF2-40B4-BE49-F238E27FC236}">
                <a16:creationId xmlns:a16="http://schemas.microsoft.com/office/drawing/2014/main" id="{FB02EAEF-D506-F641-88C1-1A0C55101433}"/>
              </a:ext>
            </a:extLst>
          </p:cNvPr>
          <p:cNvSpPr>
            <a:spLocks noGrp="1"/>
          </p:cNvSpPr>
          <p:nvPr>
            <p:ph sz="half" idx="1"/>
          </p:nvPr>
        </p:nvSpPr>
        <p:spPr>
          <a:xfrm>
            <a:off x="514495" y="943411"/>
            <a:ext cx="4460627" cy="5728993"/>
          </a:xfrm>
          <a:solidFill>
            <a:schemeClr val="tx2"/>
          </a:solidFill>
        </p:spPr>
        <p:txBody>
          <a:bodyPr>
            <a:noAutofit/>
          </a:bodyPr>
          <a:lstStyle/>
          <a:p>
            <a:pPr marL="0" indent="0" algn="just">
              <a:spcAft>
                <a:spcPts val="600"/>
              </a:spcAft>
              <a:buNone/>
            </a:pPr>
            <a:r>
              <a:rPr lang="en-US" sz="1600" dirty="0">
                <a:solidFill>
                  <a:schemeClr val="bg1"/>
                </a:solidFill>
                <a:latin typeface="Fira Sans Condensed" panose="020B0503050000020004"/>
                <a:ea typeface="Calibri" panose="020F0502020204030204" pitchFamily="34" charset="0"/>
                <a:cs typeface="Times New Roman" panose="02020603050405020304" pitchFamily="18" charset="0"/>
              </a:rPr>
              <a:t>Based on the findings of the Formative Research Study, </a:t>
            </a:r>
            <a:r>
              <a:rPr lang="en-US" sz="1600" dirty="0" err="1">
                <a:solidFill>
                  <a:schemeClr val="bg1"/>
                </a:solidFill>
                <a:latin typeface="Fira Sans Condensed" panose="020B0503050000020004"/>
                <a:ea typeface="Calibri" panose="020F0502020204030204" pitchFamily="34" charset="0"/>
                <a:cs typeface="Times New Roman" panose="02020603050405020304" pitchFamily="18" charset="0"/>
              </a:rPr>
              <a:t>Harande’s</a:t>
            </a:r>
            <a:r>
              <a:rPr lang="en-US" sz="1600" dirty="0">
                <a:solidFill>
                  <a:schemeClr val="bg1"/>
                </a:solidFill>
                <a:latin typeface="Fira Sans Condensed" panose="020B0503050000020004"/>
                <a:ea typeface="Calibri" panose="020F0502020204030204" pitchFamily="34" charset="0"/>
                <a:cs typeface="Times New Roman" panose="02020603050405020304" pitchFamily="18" charset="0"/>
              </a:rPr>
              <a:t> Social and Behavior Communication Change (SBCC) strategy promotes the adoption of key Essential Nutrition Actions &amp; Essential Health Actions (ENA-EHA) and seeks to change social norms that reinforce existing behaviors for women of reproductive age including pregnant and lactating women (PLW), men, and older women within households.  </a:t>
            </a:r>
          </a:p>
          <a:p>
            <a:pPr marL="0" indent="0" algn="just">
              <a:spcAft>
                <a:spcPts val="600"/>
              </a:spcAft>
              <a:buNone/>
            </a:pPr>
            <a:r>
              <a:rPr lang="en-US" sz="1600" dirty="0">
                <a:solidFill>
                  <a:schemeClr val="bg1"/>
                </a:solidFill>
                <a:latin typeface="Fira Sans Condensed" panose="020B0503050000020004"/>
                <a:ea typeface="Calibri" panose="020F0502020204030204" pitchFamily="34" charset="0"/>
                <a:cs typeface="Times New Roman" panose="02020603050405020304" pitchFamily="18" charset="0"/>
              </a:rPr>
              <a:t>The SBCC strategy also sought to educate participants on the appropriate practice of ENA-EHA and its importance. In order to improve nutritional outcomes for children in the first 1000 days, PLWs received home visits from other mothers who were trained to deliver SBCC messages aimed at improving key nutrition and health practices.  These trained Lead Mothers provided on-going support as part of Care Groups led by trained Community Health Workers and Relays.</a:t>
            </a:r>
            <a:endParaRPr lang="fr-FR" sz="1600" dirty="0">
              <a:solidFill>
                <a:schemeClr val="bg1"/>
              </a:solidFill>
              <a:latin typeface="Fira Sans Condensed" panose="020B0503050000020004"/>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D884CE6E-29F4-4C4B-B064-0A64AB0A89F7}"/>
              </a:ext>
            </a:extLst>
          </p:cNvPr>
          <p:cNvSpPr>
            <a:spLocks noGrp="1"/>
          </p:cNvSpPr>
          <p:nvPr>
            <p:ph sz="half" idx="2"/>
          </p:nvPr>
        </p:nvSpPr>
        <p:spPr>
          <a:xfrm>
            <a:off x="5214697" y="1071576"/>
            <a:ext cx="3480619" cy="5171766"/>
          </a:xfrm>
        </p:spPr>
        <p:txBody>
          <a:bodyPr>
            <a:noAutofit/>
          </a:bodyPr>
          <a:lstStyle/>
          <a:p>
            <a:pPr marL="0" indent="0" algn="just">
              <a:spcAft>
                <a:spcPts val="600"/>
              </a:spcAft>
              <a:buNone/>
            </a:pPr>
            <a:r>
              <a:rPr lang="en-US" sz="1600" dirty="0" err="1">
                <a:latin typeface="Fira Sans Condensed" panose="020B0503050000020004"/>
                <a:ea typeface="Calibri" panose="020F0502020204030204" pitchFamily="34" charset="0"/>
                <a:cs typeface="Times New Roman" panose="02020603050405020304" pitchFamily="18" charset="0"/>
              </a:rPr>
              <a:t>Harande</a:t>
            </a:r>
            <a:r>
              <a:rPr lang="en-US" sz="1600" dirty="0">
                <a:latin typeface="Fira Sans Condensed" panose="020B0503050000020004"/>
                <a:ea typeface="Calibri" panose="020F0502020204030204" pitchFamily="34" charset="0"/>
                <a:cs typeface="Times New Roman" panose="02020603050405020304" pitchFamily="18" charset="0"/>
              </a:rPr>
              <a:t> focuses attention on the first 1000 days of a child’s life and on the health of women in childbearing age from ages 15 to 49 as part of its Purpose 1.</a:t>
            </a:r>
          </a:p>
          <a:p>
            <a:pPr marL="0" indent="0" algn="just">
              <a:spcAft>
                <a:spcPts val="600"/>
              </a:spcAft>
              <a:buNone/>
            </a:pPr>
            <a:r>
              <a:rPr lang="en-US" sz="1600" dirty="0">
                <a:latin typeface="Fira Sans Condensed" panose="020B0503050000020004"/>
                <a:ea typeface="Calibri" panose="020F0502020204030204" pitchFamily="34" charset="0"/>
                <a:cs typeface="Times New Roman" panose="02020603050405020304" pitchFamily="18" charset="0"/>
              </a:rPr>
              <a:t>As many adolescents become pregnant and have children, the nutritional status of adolescent girls is important to prevent low birth-weight. </a:t>
            </a:r>
          </a:p>
          <a:p>
            <a:pPr marL="0" indent="0" algn="just">
              <a:spcAft>
                <a:spcPts val="600"/>
              </a:spcAft>
              <a:buNone/>
            </a:pPr>
            <a:r>
              <a:rPr lang="en-US" sz="1600" dirty="0">
                <a:latin typeface="Fira Sans Condensed" panose="020B0503050000020004"/>
                <a:ea typeface="Calibri" panose="020F0502020204030204" pitchFamily="34" charset="0"/>
                <a:cs typeface="Times New Roman" panose="02020603050405020304" pitchFamily="18" charset="0"/>
              </a:rPr>
              <a:t>To effectively address these nutrition issues, Purpose 1 is supported by two Sub-Purposes.  SP 1.1 is Household Level Nutritional Practices Are Improved, and SP 1.2 is Households Use WASH Services Sustainably.</a:t>
            </a:r>
            <a:endParaRPr lang="fr-FR" sz="1600" dirty="0">
              <a:latin typeface="Fira Sans Condensed" panose="020B0503050000020004"/>
            </a:endParaRPr>
          </a:p>
          <a:p>
            <a:pPr marL="0" indent="0" algn="just">
              <a:buNone/>
            </a:pPr>
            <a:endParaRPr lang="en-US" sz="1600" dirty="0"/>
          </a:p>
        </p:txBody>
      </p:sp>
    </p:spTree>
    <p:extLst>
      <p:ext uri="{BB962C8B-B14F-4D97-AF65-F5344CB8AC3E}">
        <p14:creationId xmlns:p14="http://schemas.microsoft.com/office/powerpoint/2010/main" val="62038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50F5-6D00-FF41-9D38-2A5317962B99}"/>
              </a:ext>
            </a:extLst>
          </p:cNvPr>
          <p:cNvSpPr>
            <a:spLocks noGrp="1"/>
          </p:cNvSpPr>
          <p:nvPr>
            <p:ph type="title"/>
          </p:nvPr>
        </p:nvSpPr>
        <p:spPr>
          <a:xfrm>
            <a:off x="514496" y="295924"/>
            <a:ext cx="3664214" cy="429768"/>
          </a:xfrm>
        </p:spPr>
        <p:txBody>
          <a:bodyPr/>
          <a:lstStyle/>
          <a:p>
            <a:r>
              <a:rPr lang="en-US" dirty="0">
                <a:solidFill>
                  <a:srgbClr val="E36F1E"/>
                </a:solidFill>
                <a:latin typeface="Fira Sans Condensed" panose="020B0503050000020004"/>
                <a:ea typeface="Times New Roman" panose="02020603050405020304" pitchFamily="18" charset="0"/>
                <a:cs typeface="Arial" panose="020B0604020202020204" pitchFamily="34" charset="0"/>
              </a:rPr>
              <a:t>Care Group Model</a:t>
            </a:r>
            <a:endParaRPr lang="en-US" dirty="0"/>
          </a:p>
        </p:txBody>
      </p:sp>
      <p:sp>
        <p:nvSpPr>
          <p:cNvPr id="4" name="TextBox 3">
            <a:extLst>
              <a:ext uri="{FF2B5EF4-FFF2-40B4-BE49-F238E27FC236}">
                <a16:creationId xmlns:a16="http://schemas.microsoft.com/office/drawing/2014/main" id="{3BE5FCB4-C0C0-49DB-8E2F-A4A88298F081}"/>
              </a:ext>
            </a:extLst>
          </p:cNvPr>
          <p:cNvSpPr txBox="1"/>
          <p:nvPr/>
        </p:nvSpPr>
        <p:spPr>
          <a:xfrm>
            <a:off x="433095" y="5251063"/>
            <a:ext cx="8466923" cy="830997"/>
          </a:xfrm>
          <a:prstGeom prst="rect">
            <a:avLst/>
          </a:prstGeom>
          <a:noFill/>
        </p:spPr>
        <p:txBody>
          <a:bodyPr wrap="square" rtlCol="0">
            <a:spAutoFit/>
          </a:bodyPr>
          <a:lstStyle/>
          <a:p>
            <a:pPr algn="just"/>
            <a:r>
              <a:rPr lang="en-US" sz="1600" dirty="0">
                <a:solidFill>
                  <a:srgbClr val="000000"/>
                </a:solidFill>
                <a:latin typeface="Fira Sans Condensed" panose="020B0503050000020004"/>
                <a:ea typeface="Calibri" panose="020F0502020204030204" pitchFamily="34" charset="0"/>
                <a:cs typeface="Calibri" panose="020F0502020204030204" pitchFamily="34" charset="0"/>
              </a:rPr>
              <a:t>Care Groups are a collection of 10 Lead Mothers led by a promoter to learn ENA-EHA. They are trained to counsel and overcome barriers to change, conduct peer education, and negotiate behavior change. Each Lead Mother is responsible for reaching 10 women, on average.</a:t>
            </a:r>
            <a:endParaRPr lang="fr-FR" sz="1600" dirty="0">
              <a:solidFill>
                <a:srgbClr val="000000"/>
              </a:solidFill>
              <a:latin typeface="Fira Sans Condensed" panose="020B0503050000020004"/>
            </a:endParaRPr>
          </a:p>
        </p:txBody>
      </p:sp>
      <p:grpSp>
        <p:nvGrpSpPr>
          <p:cNvPr id="6" name="Groupe 42">
            <a:extLst>
              <a:ext uri="{FF2B5EF4-FFF2-40B4-BE49-F238E27FC236}">
                <a16:creationId xmlns:a16="http://schemas.microsoft.com/office/drawing/2014/main" id="{8F98986B-660A-4E47-B07B-0B8B1FD40BF4}"/>
              </a:ext>
            </a:extLst>
          </p:cNvPr>
          <p:cNvGrpSpPr/>
          <p:nvPr/>
        </p:nvGrpSpPr>
        <p:grpSpPr>
          <a:xfrm>
            <a:off x="433095" y="885804"/>
            <a:ext cx="8573729" cy="4201073"/>
            <a:chOff x="363794" y="1697818"/>
            <a:chExt cx="8681883" cy="4650293"/>
          </a:xfrm>
        </p:grpSpPr>
        <p:sp>
          <p:nvSpPr>
            <p:cNvPr id="7" name="Rectangle à coins arrondis 41">
              <a:extLst>
                <a:ext uri="{FF2B5EF4-FFF2-40B4-BE49-F238E27FC236}">
                  <a16:creationId xmlns:a16="http://schemas.microsoft.com/office/drawing/2014/main" id="{A63B68AE-32AB-4087-A15D-453BF588B931}"/>
                </a:ext>
              </a:extLst>
            </p:cNvPr>
            <p:cNvSpPr/>
            <p:nvPr/>
          </p:nvSpPr>
          <p:spPr>
            <a:xfrm>
              <a:off x="363794" y="1697818"/>
              <a:ext cx="8681883" cy="4650293"/>
            </a:xfrm>
            <a:prstGeom prst="roundRect">
              <a:avLst>
                <a:gd name="adj" fmla="val 324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205">
              <a:extLst>
                <a:ext uri="{FF2B5EF4-FFF2-40B4-BE49-F238E27FC236}">
                  <a16:creationId xmlns:a16="http://schemas.microsoft.com/office/drawing/2014/main" id="{536F85FF-210A-4E9F-BFC1-1C6CB7077103}"/>
                </a:ext>
              </a:extLst>
            </p:cNvPr>
            <p:cNvGrpSpPr/>
            <p:nvPr/>
          </p:nvGrpSpPr>
          <p:grpSpPr>
            <a:xfrm>
              <a:off x="442452" y="1887794"/>
              <a:ext cx="8513137" cy="4237702"/>
              <a:chOff x="442452" y="1646445"/>
              <a:chExt cx="8513137" cy="4479051"/>
            </a:xfrm>
          </p:grpSpPr>
          <p:grpSp>
            <p:nvGrpSpPr>
              <p:cNvPr id="9" name="Group 42">
                <a:extLst>
                  <a:ext uri="{FF2B5EF4-FFF2-40B4-BE49-F238E27FC236}">
                    <a16:creationId xmlns:a16="http://schemas.microsoft.com/office/drawing/2014/main" id="{E940DC35-CEBD-4220-912A-5EFEBC4203E7}"/>
                  </a:ext>
                </a:extLst>
              </p:cNvPr>
              <p:cNvGrpSpPr/>
              <p:nvPr/>
            </p:nvGrpSpPr>
            <p:grpSpPr>
              <a:xfrm>
                <a:off x="442452" y="1646445"/>
                <a:ext cx="8513137" cy="4479051"/>
                <a:chOff x="0" y="0"/>
                <a:chExt cx="5811972" cy="3743325"/>
              </a:xfrm>
            </p:grpSpPr>
            <p:grpSp>
              <p:nvGrpSpPr>
                <p:cNvPr id="12" name="Group 40">
                  <a:extLst>
                    <a:ext uri="{FF2B5EF4-FFF2-40B4-BE49-F238E27FC236}">
                      <a16:creationId xmlns:a16="http://schemas.microsoft.com/office/drawing/2014/main" id="{67CB1A79-C330-4AF7-B2CD-BFDB1BD89556}"/>
                    </a:ext>
                  </a:extLst>
                </p:cNvPr>
                <p:cNvGrpSpPr/>
                <p:nvPr/>
              </p:nvGrpSpPr>
              <p:grpSpPr>
                <a:xfrm>
                  <a:off x="0" y="0"/>
                  <a:ext cx="5811972" cy="3743325"/>
                  <a:chOff x="0" y="0"/>
                  <a:chExt cx="5811972" cy="3743325"/>
                </a:xfrm>
              </p:grpSpPr>
              <p:grpSp>
                <p:nvGrpSpPr>
                  <p:cNvPr id="39" name="Group 38">
                    <a:extLst>
                      <a:ext uri="{FF2B5EF4-FFF2-40B4-BE49-F238E27FC236}">
                        <a16:creationId xmlns:a16="http://schemas.microsoft.com/office/drawing/2014/main" id="{D9D17E8E-C0DD-49EB-A885-0D8C7AD962A5}"/>
                      </a:ext>
                    </a:extLst>
                  </p:cNvPr>
                  <p:cNvGrpSpPr/>
                  <p:nvPr/>
                </p:nvGrpSpPr>
                <p:grpSpPr>
                  <a:xfrm>
                    <a:off x="0" y="0"/>
                    <a:ext cx="4495800" cy="3743325"/>
                    <a:chOff x="0" y="0"/>
                    <a:chExt cx="4495800" cy="3743325"/>
                  </a:xfrm>
                </p:grpSpPr>
                <p:sp>
                  <p:nvSpPr>
                    <p:cNvPr id="41" name="Rectangle à coins arrondis 37">
                      <a:extLst>
                        <a:ext uri="{FF2B5EF4-FFF2-40B4-BE49-F238E27FC236}">
                          <a16:creationId xmlns:a16="http://schemas.microsoft.com/office/drawing/2014/main" id="{66F06509-B3CB-4438-8F43-97C6CFF6125B}"/>
                        </a:ext>
                      </a:extLst>
                    </p:cNvPr>
                    <p:cNvSpPr/>
                    <p:nvPr/>
                  </p:nvSpPr>
                  <p:spPr>
                    <a:xfrm>
                      <a:off x="0" y="0"/>
                      <a:ext cx="1576063" cy="3743325"/>
                    </a:xfrm>
                    <a:prstGeom prst="roundRect">
                      <a:avLst>
                        <a:gd name="adj" fmla="val 7297"/>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fr-FR" sz="1100" b="1" u="sng" dirty="0" err="1">
                          <a:solidFill>
                            <a:srgbClr val="000000"/>
                          </a:solidFill>
                          <a:latin typeface="Fira Sans Condensed" panose="020B0503050000020004"/>
                          <a:ea typeface="Calibri" panose="020F0502020204030204" pitchFamily="34" charset="0"/>
                          <a:cs typeface="Times New Roman" panose="02020603050405020304" pitchFamily="18" charset="0"/>
                        </a:rPr>
                        <a:t>N</a:t>
                      </a:r>
                      <a:r>
                        <a:rPr lang="fr-FR" sz="1100" b="1" u="sng" dirty="0" err="1">
                          <a:solidFill>
                            <a:srgbClr val="000000"/>
                          </a:solidFill>
                          <a:effectLst/>
                          <a:latin typeface="Fira Sans Condensed" panose="020B0503050000020004"/>
                          <a:ea typeface="Calibri" panose="020F0502020204030204" pitchFamily="34" charset="0"/>
                          <a:cs typeface="Times New Roman" panose="02020603050405020304" pitchFamily="18" charset="0"/>
                        </a:rPr>
                        <a:t>eighborhood</a:t>
                      </a:r>
                      <a:r>
                        <a:rPr lang="fr-FR" sz="1100" b="1" u="sng" dirty="0">
                          <a:solidFill>
                            <a:srgbClr val="000000"/>
                          </a:solidFill>
                          <a:effectLst/>
                          <a:latin typeface="Fira Sans Condensed" panose="020B0503050000020004"/>
                          <a:ea typeface="Calibri" panose="020F0502020204030204" pitchFamily="34" charset="0"/>
                          <a:cs typeface="Times New Roman" panose="02020603050405020304" pitchFamily="18" charset="0"/>
                        </a:rPr>
                        <a:t> </a:t>
                      </a:r>
                      <a:r>
                        <a:rPr lang="fr-FR" sz="1100" b="1" u="sng" dirty="0" err="1">
                          <a:solidFill>
                            <a:srgbClr val="000000"/>
                          </a:solidFill>
                          <a:effectLst/>
                          <a:latin typeface="Fira Sans Condensed" panose="020B0503050000020004"/>
                          <a:ea typeface="Calibri" panose="020F0502020204030204" pitchFamily="34" charset="0"/>
                          <a:cs typeface="Times New Roman" panose="02020603050405020304" pitchFamily="18" charset="0"/>
                        </a:rPr>
                        <a:t>Women</a:t>
                      </a:r>
                      <a:endParaRPr lang="fr-FR" sz="1100" dirty="0">
                        <a:solidFill>
                          <a:srgbClr val="000000"/>
                        </a:solidFill>
                        <a:effectLst/>
                        <a:latin typeface="Fira Sans Condensed" panose="020B0503050000020004"/>
                        <a:ea typeface="Calibri" panose="020F0502020204030204" pitchFamily="34" charset="0"/>
                        <a:cs typeface="Times New Roman" panose="02020603050405020304" pitchFamily="18" charset="0"/>
                      </a:endParaRPr>
                    </a:p>
                  </p:txBody>
                </p:sp>
                <p:sp>
                  <p:nvSpPr>
                    <p:cNvPr id="42" name="Rectangle à coins arrondis 38">
                      <a:extLst>
                        <a:ext uri="{FF2B5EF4-FFF2-40B4-BE49-F238E27FC236}">
                          <a16:creationId xmlns:a16="http://schemas.microsoft.com/office/drawing/2014/main" id="{B945B011-C399-4744-8923-778C896BADD8}"/>
                        </a:ext>
                      </a:extLst>
                    </p:cNvPr>
                    <p:cNvSpPr/>
                    <p:nvPr/>
                  </p:nvSpPr>
                  <p:spPr>
                    <a:xfrm>
                      <a:off x="1704445" y="0"/>
                      <a:ext cx="1410229" cy="3743325"/>
                    </a:xfrm>
                    <a:prstGeom prst="roundRect">
                      <a:avLst>
                        <a:gd name="adj" fmla="val 8837"/>
                      </a:avLst>
                    </a:prstGeom>
                    <a:solidFill>
                      <a:schemeClr val="tx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fr-FR" sz="1100" b="1" u="sng" dirty="0">
                          <a:solidFill>
                            <a:srgbClr val="000000"/>
                          </a:solidFill>
                          <a:effectLst/>
                          <a:latin typeface="Fira Sans Condensed" panose="020B0503050000020004"/>
                          <a:ea typeface="Calibri" panose="020F0502020204030204" pitchFamily="34" charset="0"/>
                          <a:cs typeface="Times New Roman" panose="02020603050405020304" pitchFamily="18" charset="0"/>
                        </a:rPr>
                        <a:t>Lead </a:t>
                      </a:r>
                      <a:r>
                        <a:rPr lang="fr-FR" sz="1100" b="1" u="sng" dirty="0" err="1">
                          <a:solidFill>
                            <a:srgbClr val="000000"/>
                          </a:solidFill>
                          <a:effectLst/>
                          <a:latin typeface="Fira Sans Condensed" panose="020B0503050000020004"/>
                          <a:ea typeface="Calibri" panose="020F0502020204030204" pitchFamily="34" charset="0"/>
                          <a:cs typeface="Times New Roman" panose="02020603050405020304" pitchFamily="18" charset="0"/>
                        </a:rPr>
                        <a:t>Mothers</a:t>
                      </a:r>
                      <a:endParaRPr lang="fr-FR" sz="1100" dirty="0">
                        <a:solidFill>
                          <a:srgbClr val="000000"/>
                        </a:solidFill>
                        <a:effectLst/>
                        <a:latin typeface="Fira Sans Condensed" panose="020B0503050000020004"/>
                        <a:ea typeface="Calibri" panose="020F0502020204030204" pitchFamily="34" charset="0"/>
                        <a:cs typeface="Times New Roman" panose="02020603050405020304" pitchFamily="18" charset="0"/>
                      </a:endParaRPr>
                    </a:p>
                  </p:txBody>
                </p:sp>
                <p:sp>
                  <p:nvSpPr>
                    <p:cNvPr id="43" name="Rectangle à coins arrondis 39">
                      <a:extLst>
                        <a:ext uri="{FF2B5EF4-FFF2-40B4-BE49-F238E27FC236}">
                          <a16:creationId xmlns:a16="http://schemas.microsoft.com/office/drawing/2014/main" id="{5E3D91EF-602E-4585-9127-84D8736F4362}"/>
                        </a:ext>
                      </a:extLst>
                    </p:cNvPr>
                    <p:cNvSpPr/>
                    <p:nvPr/>
                  </p:nvSpPr>
                  <p:spPr>
                    <a:xfrm>
                      <a:off x="3248025" y="0"/>
                      <a:ext cx="1247775" cy="3743325"/>
                    </a:xfrm>
                    <a:prstGeom prst="roundRect">
                      <a:avLst>
                        <a:gd name="adj" fmla="val 5908"/>
                      </a:avLst>
                    </a:prstGeom>
                    <a:solidFill>
                      <a:schemeClr val="tx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fr-FR" sz="1100" b="1" u="sng" dirty="0" err="1">
                          <a:solidFill>
                            <a:srgbClr val="000000"/>
                          </a:solidFill>
                          <a:effectLst/>
                          <a:latin typeface="Fira Sans Condensed" panose="020B0503050000020004"/>
                          <a:ea typeface="Calibri" panose="020F0502020204030204" pitchFamily="34" charset="0"/>
                          <a:cs typeface="Times New Roman" panose="02020603050405020304" pitchFamily="18" charset="0"/>
                        </a:rPr>
                        <a:t>Promoters</a:t>
                      </a:r>
                      <a:endParaRPr lang="fr-FR" sz="1100" dirty="0">
                        <a:solidFill>
                          <a:srgbClr val="000000"/>
                        </a:solidFill>
                        <a:effectLst/>
                        <a:latin typeface="Fira Sans Condensed" panose="020B0503050000020004"/>
                        <a:ea typeface="Calibri" panose="020F0502020204030204" pitchFamily="34" charset="0"/>
                        <a:cs typeface="Times New Roman" panose="02020603050405020304" pitchFamily="18" charset="0"/>
                      </a:endParaRPr>
                    </a:p>
                  </p:txBody>
                </p:sp>
              </p:grpSp>
              <p:sp>
                <p:nvSpPr>
                  <p:cNvPr id="40" name="Rectangle à coins arrondis 36">
                    <a:extLst>
                      <a:ext uri="{FF2B5EF4-FFF2-40B4-BE49-F238E27FC236}">
                        <a16:creationId xmlns:a16="http://schemas.microsoft.com/office/drawing/2014/main" id="{D8BAE0BE-48EA-4AF8-B895-935EB2B2AAC3}"/>
                      </a:ext>
                    </a:extLst>
                  </p:cNvPr>
                  <p:cNvSpPr/>
                  <p:nvPr/>
                </p:nvSpPr>
                <p:spPr>
                  <a:xfrm>
                    <a:off x="4601962" y="0"/>
                    <a:ext cx="1210010" cy="3743325"/>
                  </a:xfrm>
                  <a:prstGeom prst="roundRect">
                    <a:avLst>
                      <a:gd name="adj" fmla="val 5391"/>
                    </a:avLst>
                  </a:prstGeom>
                  <a:solidFill>
                    <a:schemeClr val="tx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fr-FR" sz="1100" b="1" u="sng" dirty="0">
                        <a:solidFill>
                          <a:srgbClr val="000000"/>
                        </a:solidFill>
                        <a:effectLst/>
                        <a:latin typeface="Fira Sans Condensed" panose="020B0503050000020004"/>
                        <a:ea typeface="Calibri" panose="020F0502020204030204" pitchFamily="34" charset="0"/>
                        <a:cs typeface="Times New Roman" panose="02020603050405020304" pitchFamily="18" charset="0"/>
                      </a:rPr>
                      <a:t>Field Agent</a:t>
                    </a:r>
                    <a:endParaRPr lang="fr-FR" sz="1100" dirty="0">
                      <a:solidFill>
                        <a:srgbClr val="000000"/>
                      </a:solidFill>
                      <a:effectLst/>
                      <a:latin typeface="Fira Sans Condensed" panose="020B0503050000020004"/>
                      <a:ea typeface="Calibri" panose="020F0502020204030204" pitchFamily="34" charset="0"/>
                      <a:cs typeface="Times New Roman" panose="02020603050405020304" pitchFamily="18" charset="0"/>
                    </a:endParaRPr>
                  </a:p>
                </p:txBody>
              </p:sp>
            </p:grpSp>
            <p:grpSp>
              <p:nvGrpSpPr>
                <p:cNvPr id="13" name="Group 61">
                  <a:extLst>
                    <a:ext uri="{FF2B5EF4-FFF2-40B4-BE49-F238E27FC236}">
                      <a16:creationId xmlns:a16="http://schemas.microsoft.com/office/drawing/2014/main" id="{35905579-01BA-4594-A4D4-0FF21D810454}"/>
                    </a:ext>
                  </a:extLst>
                </p:cNvPr>
                <p:cNvGrpSpPr/>
                <p:nvPr/>
              </p:nvGrpSpPr>
              <p:grpSpPr>
                <a:xfrm>
                  <a:off x="52388" y="57150"/>
                  <a:ext cx="5678017" cy="3339773"/>
                  <a:chOff x="-14287" y="0"/>
                  <a:chExt cx="5678017" cy="3339773"/>
                </a:xfrm>
                <a:solidFill>
                  <a:schemeClr val="accent2">
                    <a:lumMod val="40000"/>
                    <a:lumOff val="60000"/>
                  </a:schemeClr>
                </a:solidFill>
              </p:grpSpPr>
              <p:grpSp>
                <p:nvGrpSpPr>
                  <p:cNvPr id="14" name="Group 62">
                    <a:extLst>
                      <a:ext uri="{FF2B5EF4-FFF2-40B4-BE49-F238E27FC236}">
                        <a16:creationId xmlns:a16="http://schemas.microsoft.com/office/drawing/2014/main" id="{55C3FF46-359F-4B92-B10B-29F24A90D3CA}"/>
                      </a:ext>
                    </a:extLst>
                  </p:cNvPr>
                  <p:cNvGrpSpPr/>
                  <p:nvPr/>
                </p:nvGrpSpPr>
                <p:grpSpPr>
                  <a:xfrm>
                    <a:off x="1433514" y="307975"/>
                    <a:ext cx="3312706" cy="2833687"/>
                    <a:chOff x="128589" y="3175"/>
                    <a:chExt cx="3312706" cy="2833687"/>
                  </a:xfrm>
                  <a:grpFill/>
                </p:grpSpPr>
                <p:cxnSp>
                  <p:nvCxnSpPr>
                    <p:cNvPr id="28" name="Straight Arrow Connector 64">
                      <a:extLst>
                        <a:ext uri="{FF2B5EF4-FFF2-40B4-BE49-F238E27FC236}">
                          <a16:creationId xmlns:a16="http://schemas.microsoft.com/office/drawing/2014/main" id="{B18A4C25-7D23-4024-9321-17AD238380C9}"/>
                        </a:ext>
                      </a:extLst>
                    </p:cNvPr>
                    <p:cNvCxnSpPr>
                      <a:stCxn id="21" idx="3"/>
                    </p:cNvCxnSpPr>
                    <p:nvPr/>
                  </p:nvCxnSpPr>
                  <p:spPr>
                    <a:xfrm flipV="1">
                      <a:off x="152400" y="356236"/>
                      <a:ext cx="257173" cy="146049"/>
                    </a:xfrm>
                    <a:prstGeom prst="straightConnector1">
                      <a:avLst/>
                    </a:prstGeom>
                    <a:ln>
                      <a:headEnd type="diamond"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29" name="Straight Arrow Connector 65">
                      <a:extLst>
                        <a:ext uri="{FF2B5EF4-FFF2-40B4-BE49-F238E27FC236}">
                          <a16:creationId xmlns:a16="http://schemas.microsoft.com/office/drawing/2014/main" id="{F81B5EB6-9574-42FD-8358-A9D7340EA77B}"/>
                        </a:ext>
                      </a:extLst>
                    </p:cNvPr>
                    <p:cNvCxnSpPr>
                      <a:stCxn id="22" idx="3"/>
                    </p:cNvCxnSpPr>
                    <p:nvPr/>
                  </p:nvCxnSpPr>
                  <p:spPr>
                    <a:xfrm>
                      <a:off x="152400" y="1210866"/>
                      <a:ext cx="245268" cy="20199"/>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0" name="Straight Arrow Connector 66">
                      <a:extLst>
                        <a:ext uri="{FF2B5EF4-FFF2-40B4-BE49-F238E27FC236}">
                          <a16:creationId xmlns:a16="http://schemas.microsoft.com/office/drawing/2014/main" id="{1730D986-8F69-426F-9BA2-AD0A8075BA64}"/>
                        </a:ext>
                      </a:extLst>
                    </p:cNvPr>
                    <p:cNvCxnSpPr>
                      <a:stCxn id="23" idx="3"/>
                    </p:cNvCxnSpPr>
                    <p:nvPr/>
                  </p:nvCxnSpPr>
                  <p:spPr>
                    <a:xfrm>
                      <a:off x="138114" y="2333626"/>
                      <a:ext cx="271463" cy="0"/>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1" name="Straight Arrow Connector 67">
                      <a:extLst>
                        <a:ext uri="{FF2B5EF4-FFF2-40B4-BE49-F238E27FC236}">
                          <a16:creationId xmlns:a16="http://schemas.microsoft.com/office/drawing/2014/main" id="{86534DAB-9082-41FE-9757-A33F7C37FA33}"/>
                        </a:ext>
                      </a:extLst>
                    </p:cNvPr>
                    <p:cNvCxnSpPr>
                      <a:stCxn id="24" idx="3"/>
                    </p:cNvCxnSpPr>
                    <p:nvPr/>
                  </p:nvCxnSpPr>
                  <p:spPr>
                    <a:xfrm flipV="1">
                      <a:off x="152400" y="1541463"/>
                      <a:ext cx="245268" cy="194071"/>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2" name="Straight Arrow Connector 68">
                      <a:extLst>
                        <a:ext uri="{FF2B5EF4-FFF2-40B4-BE49-F238E27FC236}">
                          <a16:creationId xmlns:a16="http://schemas.microsoft.com/office/drawing/2014/main" id="{39736683-3A32-48B2-A49A-58E66FF613CC}"/>
                        </a:ext>
                      </a:extLst>
                    </p:cNvPr>
                    <p:cNvCxnSpPr>
                      <a:stCxn id="25" idx="3"/>
                    </p:cNvCxnSpPr>
                    <p:nvPr/>
                  </p:nvCxnSpPr>
                  <p:spPr>
                    <a:xfrm flipV="1">
                      <a:off x="128589" y="2672202"/>
                      <a:ext cx="280988" cy="164660"/>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3" name="Straight Arrow Connector 69">
                      <a:extLst>
                        <a:ext uri="{FF2B5EF4-FFF2-40B4-BE49-F238E27FC236}">
                          <a16:creationId xmlns:a16="http://schemas.microsoft.com/office/drawing/2014/main" id="{739977FD-0472-48F2-A682-F8EB6325CDE2}"/>
                        </a:ext>
                      </a:extLst>
                    </p:cNvPr>
                    <p:cNvCxnSpPr>
                      <a:endCxn id="20" idx="0"/>
                    </p:cNvCxnSpPr>
                    <p:nvPr/>
                  </p:nvCxnSpPr>
                  <p:spPr>
                    <a:xfrm>
                      <a:off x="1590675" y="373605"/>
                      <a:ext cx="907506" cy="517499"/>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4" name="Straight Arrow Connector 70">
                      <a:extLst>
                        <a:ext uri="{FF2B5EF4-FFF2-40B4-BE49-F238E27FC236}">
                          <a16:creationId xmlns:a16="http://schemas.microsoft.com/office/drawing/2014/main" id="{62AE990A-CA65-43EA-B40C-80463BDF5F95}"/>
                        </a:ext>
                      </a:extLst>
                    </p:cNvPr>
                    <p:cNvCxnSpPr>
                      <a:endCxn id="20" idx="2"/>
                    </p:cNvCxnSpPr>
                    <p:nvPr/>
                  </p:nvCxnSpPr>
                  <p:spPr>
                    <a:xfrm flipV="1">
                      <a:off x="1590676" y="1806483"/>
                      <a:ext cx="907505" cy="544513"/>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5" name="Straight Arrow Connector 71">
                      <a:extLst>
                        <a:ext uri="{FF2B5EF4-FFF2-40B4-BE49-F238E27FC236}">
                          <a16:creationId xmlns:a16="http://schemas.microsoft.com/office/drawing/2014/main" id="{1F7D3199-B1DD-496D-9765-A3D27AFA8665}"/>
                        </a:ext>
                      </a:extLst>
                    </p:cNvPr>
                    <p:cNvCxnSpPr>
                      <a:stCxn id="18" idx="3"/>
                      <a:endCxn id="20" idx="1"/>
                    </p:cNvCxnSpPr>
                    <p:nvPr/>
                  </p:nvCxnSpPr>
                  <p:spPr>
                    <a:xfrm flipV="1">
                      <a:off x="1590676" y="1348794"/>
                      <a:ext cx="414132" cy="5891"/>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6" name="Straight Arrow Connector 72">
                      <a:extLst>
                        <a:ext uri="{FF2B5EF4-FFF2-40B4-BE49-F238E27FC236}">
                          <a16:creationId xmlns:a16="http://schemas.microsoft.com/office/drawing/2014/main" id="{C146FAD9-391A-4F3B-A46A-70A03801D23A}"/>
                        </a:ext>
                      </a:extLst>
                    </p:cNvPr>
                    <p:cNvCxnSpPr>
                      <a:stCxn id="20" idx="3"/>
                      <a:endCxn id="27" idx="8"/>
                    </p:cNvCxnSpPr>
                    <p:nvPr/>
                  </p:nvCxnSpPr>
                  <p:spPr>
                    <a:xfrm flipV="1">
                      <a:off x="2991553" y="1348410"/>
                      <a:ext cx="327909" cy="384"/>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7" name="Straight Arrow Connector 73">
                      <a:extLst>
                        <a:ext uri="{FF2B5EF4-FFF2-40B4-BE49-F238E27FC236}">
                          <a16:creationId xmlns:a16="http://schemas.microsoft.com/office/drawing/2014/main" id="{96D54683-1B95-4F5C-A91F-A837210D57C3}"/>
                        </a:ext>
                      </a:extLst>
                    </p:cNvPr>
                    <p:cNvCxnSpPr>
                      <a:stCxn id="26" idx="3"/>
                    </p:cNvCxnSpPr>
                    <p:nvPr/>
                  </p:nvCxnSpPr>
                  <p:spPr>
                    <a:xfrm flipV="1">
                      <a:off x="2991553" y="2196462"/>
                      <a:ext cx="449742" cy="456057"/>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8" name="Straight Arrow Connector 63">
                      <a:extLst>
                        <a:ext uri="{FF2B5EF4-FFF2-40B4-BE49-F238E27FC236}">
                          <a16:creationId xmlns:a16="http://schemas.microsoft.com/office/drawing/2014/main" id="{D5AAF195-F49E-4A0D-8267-2FF1E169EFEB}"/>
                        </a:ext>
                      </a:extLst>
                    </p:cNvPr>
                    <p:cNvCxnSpPr>
                      <a:stCxn id="16" idx="3"/>
                    </p:cNvCxnSpPr>
                    <p:nvPr/>
                  </p:nvCxnSpPr>
                  <p:spPr>
                    <a:xfrm>
                      <a:off x="142876" y="3175"/>
                      <a:ext cx="254792" cy="42663"/>
                    </a:xfrm>
                    <a:prstGeom prst="straightConnector1">
                      <a:avLst/>
                    </a:prstGeom>
                    <a:ln>
                      <a:headEnd type="diamond" w="med" len="med"/>
                      <a:tailEnd type="triangle" w="med" len="med"/>
                    </a:ln>
                  </p:spPr>
                  <p:style>
                    <a:lnRef idx="3">
                      <a:schemeClr val="accent3"/>
                    </a:lnRef>
                    <a:fillRef idx="0">
                      <a:schemeClr val="accent3"/>
                    </a:fillRef>
                    <a:effectRef idx="2">
                      <a:schemeClr val="accent3"/>
                    </a:effectRef>
                    <a:fontRef idx="minor">
                      <a:schemeClr val="tx1"/>
                    </a:fontRef>
                  </p:style>
                </p:cxnSp>
              </p:grpSp>
              <p:grpSp>
                <p:nvGrpSpPr>
                  <p:cNvPr id="15" name="Group 74">
                    <a:extLst>
                      <a:ext uri="{FF2B5EF4-FFF2-40B4-BE49-F238E27FC236}">
                        <a16:creationId xmlns:a16="http://schemas.microsoft.com/office/drawing/2014/main" id="{9CDEDD92-3E3D-4AFE-9657-5D28C5F74DAB}"/>
                      </a:ext>
                    </a:extLst>
                  </p:cNvPr>
                  <p:cNvGrpSpPr/>
                  <p:nvPr/>
                </p:nvGrpSpPr>
                <p:grpSpPr>
                  <a:xfrm>
                    <a:off x="-14287" y="0"/>
                    <a:ext cx="5678017" cy="3339773"/>
                    <a:chOff x="-14287" y="0"/>
                    <a:chExt cx="5678017" cy="3339773"/>
                  </a:xfrm>
                  <a:grpFill/>
                </p:grpSpPr>
                <p:sp>
                  <p:nvSpPr>
                    <p:cNvPr id="16" name="Rounded Rectangle 75">
                      <a:extLst>
                        <a:ext uri="{FF2B5EF4-FFF2-40B4-BE49-F238E27FC236}">
                          <a16:creationId xmlns:a16="http://schemas.microsoft.com/office/drawing/2014/main" id="{309E0D06-A60E-4B94-8BFC-78AA8B0E7387}"/>
                        </a:ext>
                      </a:extLst>
                    </p:cNvPr>
                    <p:cNvSpPr/>
                    <p:nvPr/>
                  </p:nvSpPr>
                  <p:spPr>
                    <a:xfrm>
                      <a:off x="0" y="0"/>
                      <a:ext cx="1447801" cy="615950"/>
                    </a:xfrm>
                    <a:prstGeom prst="roundRect">
                      <a:avLst/>
                    </a:prstGeom>
                    <a:solidFill>
                      <a:schemeClr val="bg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dirty="0">
                          <a:solidFill>
                            <a:srgbClr val="000000"/>
                          </a:solidFill>
                          <a:latin typeface="Fira Sans Condensed" panose="020B0503050000020004"/>
                          <a:ea typeface="Calibri" panose="020F0502020204030204" pitchFamily="34" charset="0"/>
                          <a:cs typeface="Times New Roman" panose="02020603050405020304" pitchFamily="18" charset="0"/>
                        </a:rPr>
                        <a:t>10 pregnant women </a:t>
                      </a:r>
                      <a:r>
                        <a:rPr lang="en-US" sz="1000" b="1" dirty="0">
                          <a:solidFill>
                            <a:srgbClr val="000000"/>
                          </a:solidFill>
                          <a:latin typeface="Fira Sans Condensed" panose="020B0503050000020004"/>
                          <a:ea typeface="Calibri" panose="020F0502020204030204" pitchFamily="34" charset="0"/>
                          <a:cs typeface="Times New Roman" panose="02020603050405020304" pitchFamily="18" charset="0"/>
                        </a:rPr>
                        <a:t>from</a:t>
                      </a:r>
                      <a:r>
                        <a:rPr lang="en-US" sz="1050" b="1" dirty="0">
                          <a:solidFill>
                            <a:srgbClr val="000000"/>
                          </a:solidFill>
                          <a:latin typeface="Fira Sans Condensed" panose="020B0503050000020004"/>
                          <a:ea typeface="Calibri" panose="020F0502020204030204" pitchFamily="34" charset="0"/>
                          <a:cs typeface="Times New Roman" panose="02020603050405020304" pitchFamily="18" charset="0"/>
                        </a:rPr>
                        <a:t> the same neighborhood come </a:t>
                      </a:r>
                      <a:r>
                        <a:rPr lang="en-US" sz="1000" b="1" dirty="0">
                          <a:solidFill>
                            <a:srgbClr val="000000"/>
                          </a:solidFill>
                          <a:latin typeface="Fira Sans Condensed" panose="020B0503050000020004"/>
                          <a:ea typeface="Calibri" panose="020F0502020204030204" pitchFamily="34" charset="0"/>
                          <a:cs typeface="Times New Roman" panose="02020603050405020304" pitchFamily="18" charset="0"/>
                        </a:rPr>
                        <a:t>together</a:t>
                      </a:r>
                      <a:r>
                        <a:rPr lang="en-US" sz="1050" b="1" dirty="0">
                          <a:solidFill>
                            <a:srgbClr val="000000"/>
                          </a:solidFill>
                          <a:latin typeface="Fira Sans Condensed" panose="020B0503050000020004"/>
                          <a:ea typeface="Calibri" panose="020F0502020204030204" pitchFamily="34" charset="0"/>
                          <a:cs typeface="Times New Roman" panose="02020603050405020304" pitchFamily="18" charset="0"/>
                        </a:rPr>
                        <a:t> and 1 is identified as the Lead Mother</a:t>
                      </a:r>
                      <a:endParaRPr lang="fr-FR" sz="1050" b="1" dirty="0">
                        <a:solidFill>
                          <a:srgbClr val="000000"/>
                        </a:solidFill>
                        <a:effectLst/>
                        <a:latin typeface="Fira Sans Condensed" panose="020B0503050000020004"/>
                        <a:ea typeface="Calibri" panose="020F0502020204030204" pitchFamily="34" charset="0"/>
                        <a:cs typeface="Times New Roman" panose="02020603050405020304" pitchFamily="18" charset="0"/>
                      </a:endParaRPr>
                    </a:p>
                  </p:txBody>
                </p:sp>
                <p:sp>
                  <p:nvSpPr>
                    <p:cNvPr id="17" name="Rectangle à coins arrondis 13">
                      <a:extLst>
                        <a:ext uri="{FF2B5EF4-FFF2-40B4-BE49-F238E27FC236}">
                          <a16:creationId xmlns:a16="http://schemas.microsoft.com/office/drawing/2014/main" id="{77262F75-8CBD-471F-97AB-4A8EA71A737D}"/>
                        </a:ext>
                      </a:extLst>
                    </p:cNvPr>
                    <p:cNvSpPr/>
                    <p:nvPr/>
                  </p:nvSpPr>
                  <p:spPr>
                    <a:xfrm>
                      <a:off x="1684734" y="114238"/>
                      <a:ext cx="1269207" cy="853220"/>
                    </a:xfrm>
                    <a:prstGeom prst="round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dirty="0">
                          <a:solidFill>
                            <a:srgbClr val="000000"/>
                          </a:solidFill>
                          <a:latin typeface="Fira Sans Condensed" panose="020B0503050000020004"/>
                          <a:ea typeface="Calibri" panose="020F0502020204030204" pitchFamily="34" charset="0"/>
                          <a:cs typeface="Times New Roman" panose="02020603050405020304" pitchFamily="18" charset="0"/>
                        </a:rPr>
                        <a:t>Care Group of pregnant women: 10 Lead Mothers coming from 10 different neighborhoods </a:t>
                      </a:r>
                      <a:endParaRPr lang="fr-FR" sz="1100" b="1" dirty="0">
                        <a:solidFill>
                          <a:srgbClr val="000000"/>
                        </a:solidFill>
                        <a:effectLst/>
                        <a:latin typeface="Fira Sans Condensed" panose="020B0503050000020004"/>
                        <a:ea typeface="Calibri" panose="020F0502020204030204" pitchFamily="34" charset="0"/>
                        <a:cs typeface="Times New Roman" panose="02020603050405020304" pitchFamily="18" charset="0"/>
                      </a:endParaRPr>
                    </a:p>
                  </p:txBody>
                </p:sp>
                <p:sp>
                  <p:nvSpPr>
                    <p:cNvPr id="18" name="Rectangle à coins arrondis 14">
                      <a:extLst>
                        <a:ext uri="{FF2B5EF4-FFF2-40B4-BE49-F238E27FC236}">
                          <a16:creationId xmlns:a16="http://schemas.microsoft.com/office/drawing/2014/main" id="{83F0BCAE-86CD-4497-B57C-C1B0E8DC22F8}"/>
                        </a:ext>
                      </a:extLst>
                    </p:cNvPr>
                    <p:cNvSpPr/>
                    <p:nvPr/>
                  </p:nvSpPr>
                  <p:spPr>
                    <a:xfrm>
                      <a:off x="1714501" y="1225056"/>
                      <a:ext cx="1181100" cy="868857"/>
                    </a:xfrm>
                    <a:prstGeom prst="round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dirty="0">
                          <a:solidFill>
                            <a:srgbClr val="000000"/>
                          </a:solidFill>
                          <a:latin typeface="Fira Sans Condensed" panose="020B0503050000020004"/>
                          <a:ea typeface="Calibri" panose="020F0502020204030204" pitchFamily="34" charset="0"/>
                          <a:cs typeface="Times New Roman" panose="02020603050405020304" pitchFamily="18" charset="0"/>
                        </a:rPr>
                        <a:t>Care Group of nursing mothers of children 0-6 months: </a:t>
                      </a:r>
                      <a:r>
                        <a:rPr lang="en-US" sz="1050" dirty="0">
                          <a:solidFill>
                            <a:srgbClr val="000000"/>
                          </a:solidFill>
                          <a:latin typeface="Fira Sans Condensed" panose="020B0503050000020004"/>
                          <a:ea typeface="Calibri" panose="020F0502020204030204" pitchFamily="34" charset="0"/>
                          <a:cs typeface="Times New Roman" panose="02020603050405020304" pitchFamily="18" charset="0"/>
                        </a:rPr>
                        <a:t> </a:t>
                      </a:r>
                      <a:r>
                        <a:rPr lang="en-US" sz="1050" b="1" dirty="0">
                          <a:solidFill>
                            <a:srgbClr val="000000"/>
                          </a:solidFill>
                          <a:latin typeface="Fira Sans Condensed" panose="020B0503050000020004"/>
                          <a:ea typeface="Calibri" panose="020F0502020204030204" pitchFamily="34" charset="0"/>
                          <a:cs typeface="Times New Roman" panose="02020603050405020304" pitchFamily="18" charset="0"/>
                        </a:rPr>
                        <a:t>10 Lead Mothers coming from 10 different neighborhoods </a:t>
                      </a:r>
                      <a:endParaRPr lang="fr-FR" sz="1050" b="1" dirty="0">
                        <a:solidFill>
                          <a:srgbClr val="000000"/>
                        </a:solidFill>
                        <a:latin typeface="Fira Sans Condensed" panose="020B0503050000020004"/>
                        <a:ea typeface="Calibri" panose="020F0502020204030204" pitchFamily="34" charset="0"/>
                        <a:cs typeface="Times New Roman" panose="02020603050405020304" pitchFamily="18" charset="0"/>
                      </a:endParaRPr>
                    </a:p>
                  </p:txBody>
                </p:sp>
                <p:sp>
                  <p:nvSpPr>
                    <p:cNvPr id="19" name="Rectangle à coins arrondis 15">
                      <a:extLst>
                        <a:ext uri="{FF2B5EF4-FFF2-40B4-BE49-F238E27FC236}">
                          <a16:creationId xmlns:a16="http://schemas.microsoft.com/office/drawing/2014/main" id="{3AAD6B06-89D6-4847-8B6D-1F5C72B27255}"/>
                        </a:ext>
                      </a:extLst>
                    </p:cNvPr>
                    <p:cNvSpPr/>
                    <p:nvPr/>
                  </p:nvSpPr>
                  <p:spPr>
                    <a:xfrm>
                      <a:off x="1714501" y="2336800"/>
                      <a:ext cx="1181100" cy="914399"/>
                    </a:xfrm>
                    <a:prstGeom prst="round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dirty="0">
                          <a:solidFill>
                            <a:srgbClr val="000000"/>
                          </a:solidFill>
                          <a:latin typeface="Fira Sans Condensed" panose="020B0503050000020004"/>
                          <a:ea typeface="Calibri" panose="020F0502020204030204" pitchFamily="34" charset="0"/>
                          <a:cs typeface="Times New Roman" panose="02020603050405020304" pitchFamily="18" charset="0"/>
                        </a:rPr>
                        <a:t>Care Group of mothers of children 6 - 23 months:</a:t>
                      </a:r>
                      <a:r>
                        <a:rPr lang="fr-FR" sz="1050" b="1" dirty="0">
                          <a:solidFill>
                            <a:srgbClr val="000000"/>
                          </a:solidFill>
                          <a:latin typeface="Fira Sans Condensed" panose="020B0503050000020004"/>
                          <a:ea typeface="Calibri" panose="020F0502020204030204" pitchFamily="34" charset="0"/>
                          <a:cs typeface="Times New Roman" panose="02020603050405020304" pitchFamily="18" charset="0"/>
                        </a:rPr>
                        <a:t> </a:t>
                      </a:r>
                      <a:r>
                        <a:rPr lang="en-US" sz="1050" b="1" dirty="0">
                          <a:solidFill>
                            <a:srgbClr val="000000"/>
                          </a:solidFill>
                          <a:latin typeface="Fira Sans Condensed" panose="020B0503050000020004"/>
                          <a:ea typeface="Calibri" panose="020F0502020204030204" pitchFamily="34" charset="0"/>
                          <a:cs typeface="Times New Roman" panose="02020603050405020304" pitchFamily="18" charset="0"/>
                        </a:rPr>
                        <a:t>10 Lead Mothers coming from 10 different neighborhoods </a:t>
                      </a:r>
                      <a:endParaRPr lang="fr-FR" sz="1050" b="1" dirty="0">
                        <a:solidFill>
                          <a:srgbClr val="000000"/>
                        </a:solidFill>
                        <a:latin typeface="Fira Sans Condensed" panose="020B0503050000020004"/>
                        <a:ea typeface="Calibri" panose="020F0502020204030204" pitchFamily="34" charset="0"/>
                        <a:cs typeface="Times New Roman" panose="02020603050405020304" pitchFamily="18" charset="0"/>
                      </a:endParaRPr>
                    </a:p>
                  </p:txBody>
                </p:sp>
                <p:sp>
                  <p:nvSpPr>
                    <p:cNvPr id="20" name="Frame 79">
                      <a:extLst>
                        <a:ext uri="{FF2B5EF4-FFF2-40B4-BE49-F238E27FC236}">
                          <a16:creationId xmlns:a16="http://schemas.microsoft.com/office/drawing/2014/main" id="{F17FB7E9-7D99-43D2-8B3B-E7D013574184}"/>
                        </a:ext>
                      </a:extLst>
                    </p:cNvPr>
                    <p:cNvSpPr/>
                    <p:nvPr/>
                  </p:nvSpPr>
                  <p:spPr>
                    <a:xfrm>
                      <a:off x="3309733" y="1195903"/>
                      <a:ext cx="986745" cy="915380"/>
                    </a:xfrm>
                    <a:prstGeom prst="roundRect">
                      <a:avLst/>
                    </a:prstGeom>
                    <a:solidFill>
                      <a:schemeClr val="accent2">
                        <a:lumMod val="75000"/>
                      </a:schemeClr>
                    </a:solidFill>
                    <a:ln cmpd="dbl">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b="1" dirty="0">
                          <a:solidFill>
                            <a:srgbClr val="000000"/>
                          </a:solidFill>
                          <a:latin typeface="Fira Sans Condensed" panose="020B0503050000020004"/>
                          <a:ea typeface="Calibri" panose="020F0502020204030204" pitchFamily="34" charset="0"/>
                          <a:cs typeface="Times New Roman" panose="02020603050405020304" pitchFamily="18" charset="0"/>
                        </a:rPr>
                        <a:t>2 promoters supervise around 30 Lead Mothers in 1 village</a:t>
                      </a:r>
                      <a:endParaRPr lang="fr-FR" sz="1200" b="1" dirty="0">
                        <a:solidFill>
                          <a:srgbClr val="000000"/>
                        </a:solidFill>
                        <a:effectLst/>
                        <a:latin typeface="Fira Sans Condensed" panose="020B0503050000020004"/>
                        <a:ea typeface="Calibri" panose="020F0502020204030204" pitchFamily="34" charset="0"/>
                        <a:cs typeface="Times New Roman" panose="02020603050405020304" pitchFamily="18" charset="0"/>
                      </a:endParaRPr>
                    </a:p>
                  </p:txBody>
                </p:sp>
                <p:sp>
                  <p:nvSpPr>
                    <p:cNvPr id="21" name="Rounded Rectangle 80">
                      <a:extLst>
                        <a:ext uri="{FF2B5EF4-FFF2-40B4-BE49-F238E27FC236}">
                          <a16:creationId xmlns:a16="http://schemas.microsoft.com/office/drawing/2014/main" id="{7CDA74DA-206E-47DB-87AC-CF4CFB87A53D}"/>
                        </a:ext>
                      </a:extLst>
                    </p:cNvPr>
                    <p:cNvSpPr/>
                    <p:nvPr/>
                  </p:nvSpPr>
                  <p:spPr>
                    <a:xfrm>
                      <a:off x="0" y="673100"/>
                      <a:ext cx="1457325" cy="267970"/>
                    </a:xfrm>
                    <a:prstGeom prst="roundRect">
                      <a:avLst/>
                    </a:prstGeom>
                    <a:solidFill>
                      <a:schemeClr val="bg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200" b="1" dirty="0">
                          <a:solidFill>
                            <a:srgbClr val="000000"/>
                          </a:solidFill>
                          <a:effectLst/>
                          <a:latin typeface="Fira Sans Condensed" panose="020B0503050000020004"/>
                          <a:ea typeface="Calibri" panose="020F0502020204030204" pitchFamily="34" charset="0"/>
                          <a:cs typeface="Times New Roman" panose="02020603050405020304" pitchFamily="18" charset="0"/>
                        </a:rPr>
                        <a:t>Etc.</a:t>
                      </a:r>
                    </a:p>
                  </p:txBody>
                </p:sp>
                <p:sp>
                  <p:nvSpPr>
                    <p:cNvPr id="22" name="Rounded Rectangle 81">
                      <a:extLst>
                        <a:ext uri="{FF2B5EF4-FFF2-40B4-BE49-F238E27FC236}">
                          <a16:creationId xmlns:a16="http://schemas.microsoft.com/office/drawing/2014/main" id="{D722050B-629B-403B-B13F-A98619608814}"/>
                        </a:ext>
                      </a:extLst>
                    </p:cNvPr>
                    <p:cNvSpPr/>
                    <p:nvPr/>
                  </p:nvSpPr>
                  <p:spPr>
                    <a:xfrm>
                      <a:off x="9524" y="1156891"/>
                      <a:ext cx="1447801" cy="717550"/>
                    </a:xfrm>
                    <a:prstGeom prst="roundRect">
                      <a:avLst/>
                    </a:prstGeom>
                    <a:solidFill>
                      <a:schemeClr val="bg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dirty="0">
                          <a:solidFill>
                            <a:srgbClr val="000000"/>
                          </a:solidFill>
                          <a:latin typeface="Fira Sans Condensed" panose="020B0503050000020004"/>
                          <a:ea typeface="Calibri" panose="020F0502020204030204" pitchFamily="34" charset="0"/>
                          <a:cs typeface="Times New Roman" panose="02020603050405020304" pitchFamily="18" charset="0"/>
                        </a:rPr>
                        <a:t>10 pregnant women </a:t>
                      </a:r>
                      <a:r>
                        <a:rPr lang="en-US" sz="1050" b="1" dirty="0">
                          <a:solidFill>
                            <a:srgbClr val="000000"/>
                          </a:solidFill>
                          <a:latin typeface="Fira Sans Condensed" panose="020B0503050000020004"/>
                          <a:ea typeface="Calibri" panose="020F0502020204030204" pitchFamily="34" charset="0"/>
                          <a:cs typeface="Times New Roman" panose="02020603050405020304" pitchFamily="18" charset="0"/>
                        </a:rPr>
                        <a:t>from</a:t>
                      </a:r>
                      <a:r>
                        <a:rPr lang="en-US" sz="1100" b="1" dirty="0">
                          <a:solidFill>
                            <a:srgbClr val="000000"/>
                          </a:solidFill>
                          <a:latin typeface="Fira Sans Condensed" panose="020B0503050000020004"/>
                          <a:ea typeface="Calibri" panose="020F0502020204030204" pitchFamily="34" charset="0"/>
                          <a:cs typeface="Times New Roman" panose="02020603050405020304" pitchFamily="18" charset="0"/>
                        </a:rPr>
                        <a:t> the same neighborhood come </a:t>
                      </a:r>
                      <a:r>
                        <a:rPr lang="en-US" sz="1050" b="1" dirty="0">
                          <a:solidFill>
                            <a:srgbClr val="000000"/>
                          </a:solidFill>
                          <a:latin typeface="Fira Sans Condensed" panose="020B0503050000020004"/>
                          <a:ea typeface="Calibri" panose="020F0502020204030204" pitchFamily="34" charset="0"/>
                          <a:cs typeface="Times New Roman" panose="02020603050405020304" pitchFamily="18" charset="0"/>
                        </a:rPr>
                        <a:t>together</a:t>
                      </a:r>
                      <a:r>
                        <a:rPr lang="en-US" sz="1100" b="1" dirty="0">
                          <a:solidFill>
                            <a:srgbClr val="000000"/>
                          </a:solidFill>
                          <a:latin typeface="Fira Sans Condensed" panose="020B0503050000020004"/>
                          <a:ea typeface="Calibri" panose="020F0502020204030204" pitchFamily="34" charset="0"/>
                          <a:cs typeface="Times New Roman" panose="02020603050405020304" pitchFamily="18" charset="0"/>
                        </a:rPr>
                        <a:t> and 1 is identified as the Lead Mother</a:t>
                      </a:r>
                      <a:endParaRPr lang="fr-FR" sz="1100" b="1" dirty="0">
                        <a:solidFill>
                          <a:srgbClr val="000000"/>
                        </a:solidFill>
                        <a:latin typeface="Fira Sans Condensed" panose="020B0503050000020004"/>
                        <a:ea typeface="Calibri" panose="020F0502020204030204" pitchFamily="34" charset="0"/>
                        <a:cs typeface="Times New Roman" panose="02020603050405020304" pitchFamily="18" charset="0"/>
                      </a:endParaRPr>
                    </a:p>
                  </p:txBody>
                </p:sp>
                <p:sp>
                  <p:nvSpPr>
                    <p:cNvPr id="23" name="Rounded Rectangle 82">
                      <a:extLst>
                        <a:ext uri="{FF2B5EF4-FFF2-40B4-BE49-F238E27FC236}">
                          <a16:creationId xmlns:a16="http://schemas.microsoft.com/office/drawing/2014/main" id="{B7CF8DE5-F313-4F2B-A3BB-F2BDC13BBD9C}"/>
                        </a:ext>
                      </a:extLst>
                    </p:cNvPr>
                    <p:cNvSpPr/>
                    <p:nvPr/>
                  </p:nvSpPr>
                  <p:spPr>
                    <a:xfrm>
                      <a:off x="-4762" y="2336800"/>
                      <a:ext cx="1447801" cy="603250"/>
                    </a:xfrm>
                    <a:prstGeom prst="roundRect">
                      <a:avLst/>
                    </a:prstGeom>
                    <a:solidFill>
                      <a:schemeClr val="bg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dirty="0">
                          <a:solidFill>
                            <a:srgbClr val="000000"/>
                          </a:solidFill>
                          <a:latin typeface="Fira Sans Condensed" panose="020B0503050000020004"/>
                          <a:ea typeface="Calibri" panose="020F0502020204030204" pitchFamily="34" charset="0"/>
                          <a:cs typeface="Times New Roman" panose="02020603050405020304" pitchFamily="18" charset="0"/>
                        </a:rPr>
                        <a:t>10 pregnant women </a:t>
                      </a:r>
                      <a:r>
                        <a:rPr lang="en-US" sz="1000" b="1" dirty="0">
                          <a:solidFill>
                            <a:srgbClr val="000000"/>
                          </a:solidFill>
                          <a:latin typeface="Fira Sans Condensed" panose="020B0503050000020004"/>
                          <a:ea typeface="Calibri" panose="020F0502020204030204" pitchFamily="34" charset="0"/>
                          <a:cs typeface="Times New Roman" panose="02020603050405020304" pitchFamily="18" charset="0"/>
                        </a:rPr>
                        <a:t>from</a:t>
                      </a:r>
                      <a:r>
                        <a:rPr lang="en-US" sz="1050" b="1" dirty="0">
                          <a:solidFill>
                            <a:srgbClr val="000000"/>
                          </a:solidFill>
                          <a:latin typeface="Fira Sans Condensed" panose="020B0503050000020004"/>
                          <a:ea typeface="Calibri" panose="020F0502020204030204" pitchFamily="34" charset="0"/>
                          <a:cs typeface="Times New Roman" panose="02020603050405020304" pitchFamily="18" charset="0"/>
                        </a:rPr>
                        <a:t> the same neighborhood come </a:t>
                      </a:r>
                      <a:r>
                        <a:rPr lang="en-US" sz="1000" b="1" dirty="0">
                          <a:solidFill>
                            <a:srgbClr val="000000"/>
                          </a:solidFill>
                          <a:latin typeface="Fira Sans Condensed" panose="020B0503050000020004"/>
                          <a:ea typeface="Calibri" panose="020F0502020204030204" pitchFamily="34" charset="0"/>
                          <a:cs typeface="Times New Roman" panose="02020603050405020304" pitchFamily="18" charset="0"/>
                        </a:rPr>
                        <a:t>together</a:t>
                      </a:r>
                      <a:r>
                        <a:rPr lang="en-US" sz="1050" b="1" dirty="0">
                          <a:solidFill>
                            <a:srgbClr val="000000"/>
                          </a:solidFill>
                          <a:latin typeface="Fira Sans Condensed" panose="020B0503050000020004"/>
                          <a:ea typeface="Calibri" panose="020F0502020204030204" pitchFamily="34" charset="0"/>
                          <a:cs typeface="Times New Roman" panose="02020603050405020304" pitchFamily="18" charset="0"/>
                        </a:rPr>
                        <a:t> and 1 is identified as the Lead Mother</a:t>
                      </a:r>
                      <a:endParaRPr lang="fr-FR" sz="1050" b="1" dirty="0">
                        <a:solidFill>
                          <a:srgbClr val="000000"/>
                        </a:solidFill>
                        <a:latin typeface="Fira Sans Condensed" panose="020B0503050000020004"/>
                        <a:ea typeface="Calibri" panose="020F0502020204030204" pitchFamily="34" charset="0"/>
                        <a:cs typeface="Times New Roman" panose="02020603050405020304" pitchFamily="18" charset="0"/>
                      </a:endParaRPr>
                    </a:p>
                  </p:txBody>
                </p:sp>
                <p:sp>
                  <p:nvSpPr>
                    <p:cNvPr id="24" name="Rounded Rectangle 83">
                      <a:extLst>
                        <a:ext uri="{FF2B5EF4-FFF2-40B4-BE49-F238E27FC236}">
                          <a16:creationId xmlns:a16="http://schemas.microsoft.com/office/drawing/2014/main" id="{7EF81F8C-36A7-41D0-82CA-59E3101269D3}"/>
                        </a:ext>
                      </a:extLst>
                    </p:cNvPr>
                    <p:cNvSpPr/>
                    <p:nvPr/>
                  </p:nvSpPr>
                  <p:spPr>
                    <a:xfrm>
                      <a:off x="9524" y="1925240"/>
                      <a:ext cx="1447801" cy="230188"/>
                    </a:xfrm>
                    <a:prstGeom prst="roundRect">
                      <a:avLst/>
                    </a:prstGeom>
                    <a:solidFill>
                      <a:schemeClr val="bg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200" b="1">
                          <a:solidFill>
                            <a:srgbClr val="000000"/>
                          </a:solidFill>
                          <a:effectLst/>
                          <a:latin typeface="Fira Sans Condensed" panose="020B0503050000020004"/>
                          <a:ea typeface="Calibri" panose="020F0502020204030204" pitchFamily="34" charset="0"/>
                          <a:cs typeface="Times New Roman" panose="02020603050405020304" pitchFamily="18" charset="0"/>
                        </a:rPr>
                        <a:t>Etc.</a:t>
                      </a:r>
                    </a:p>
                  </p:txBody>
                </p:sp>
                <p:sp>
                  <p:nvSpPr>
                    <p:cNvPr id="25" name="Rounded Rectangle 84">
                      <a:extLst>
                        <a:ext uri="{FF2B5EF4-FFF2-40B4-BE49-F238E27FC236}">
                          <a16:creationId xmlns:a16="http://schemas.microsoft.com/office/drawing/2014/main" id="{6F228324-42BF-4B95-8BE2-F391913AAE37}"/>
                        </a:ext>
                      </a:extLst>
                    </p:cNvPr>
                    <p:cNvSpPr/>
                    <p:nvPr/>
                  </p:nvSpPr>
                  <p:spPr>
                    <a:xfrm>
                      <a:off x="-14287" y="3032125"/>
                      <a:ext cx="1447801" cy="219075"/>
                    </a:xfrm>
                    <a:prstGeom prst="roundRect">
                      <a:avLst/>
                    </a:prstGeom>
                    <a:solidFill>
                      <a:schemeClr val="bg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200" b="1">
                          <a:solidFill>
                            <a:srgbClr val="000000"/>
                          </a:solidFill>
                          <a:effectLst/>
                          <a:latin typeface="Fira Sans Condensed" panose="020B0503050000020004"/>
                          <a:ea typeface="Calibri" panose="020F0502020204030204" pitchFamily="34" charset="0"/>
                          <a:cs typeface="Times New Roman" panose="02020603050405020304" pitchFamily="18" charset="0"/>
                        </a:rPr>
                        <a:t>Etc.</a:t>
                      </a:r>
                    </a:p>
                  </p:txBody>
                </p:sp>
                <p:sp>
                  <p:nvSpPr>
                    <p:cNvPr id="26" name="Frame 85">
                      <a:extLst>
                        <a:ext uri="{FF2B5EF4-FFF2-40B4-BE49-F238E27FC236}">
                          <a16:creationId xmlns:a16="http://schemas.microsoft.com/office/drawing/2014/main" id="{1847E19C-2699-4A58-AD0A-7ABAD6476120}"/>
                        </a:ext>
                      </a:extLst>
                    </p:cNvPr>
                    <p:cNvSpPr/>
                    <p:nvPr/>
                  </p:nvSpPr>
                  <p:spPr>
                    <a:xfrm>
                      <a:off x="3309733" y="2574864"/>
                      <a:ext cx="986745" cy="764909"/>
                    </a:xfrm>
                    <a:prstGeom prst="roundRect">
                      <a:avLst/>
                    </a:prstGeom>
                    <a:solidFill>
                      <a:schemeClr val="accent2">
                        <a:lumMod val="75000"/>
                      </a:schemeClr>
                    </a:solidFill>
                    <a:ln cmpd="dbl">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b="1" dirty="0">
                          <a:solidFill>
                            <a:srgbClr val="000000"/>
                          </a:solidFill>
                          <a:effectLst/>
                          <a:latin typeface="Fira Sans Condensed" panose="020B0503050000020004"/>
                          <a:ea typeface="Calibri" panose="020F0502020204030204" pitchFamily="34" charset="0"/>
                          <a:cs typeface="Times New Roman" panose="02020603050405020304" pitchFamily="18" charset="0"/>
                        </a:rPr>
                        <a:t>Etc.</a:t>
                      </a:r>
                    </a:p>
                  </p:txBody>
                </p:sp>
                <p:sp>
                  <p:nvSpPr>
                    <p:cNvPr id="27" name="Dodecagon 86">
                      <a:extLst>
                        <a:ext uri="{FF2B5EF4-FFF2-40B4-BE49-F238E27FC236}">
                          <a16:creationId xmlns:a16="http://schemas.microsoft.com/office/drawing/2014/main" id="{375C1E6F-ABF1-4C62-AD6E-FA84A809A9E0}"/>
                        </a:ext>
                      </a:extLst>
                    </p:cNvPr>
                    <p:cNvSpPr/>
                    <p:nvPr/>
                  </p:nvSpPr>
                  <p:spPr>
                    <a:xfrm>
                      <a:off x="4624387" y="967459"/>
                      <a:ext cx="1039343" cy="1873539"/>
                    </a:xfrm>
                    <a:prstGeom prst="dodecagon">
                      <a:avLst/>
                    </a:prstGeom>
                    <a:grp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b="1" dirty="0">
                          <a:solidFill>
                            <a:srgbClr val="000000"/>
                          </a:solidFill>
                          <a:latin typeface="Fira Sans Condensed" panose="020B0503050000020004"/>
                          <a:ea typeface="Calibri" panose="020F0502020204030204" pitchFamily="34" charset="0"/>
                          <a:cs typeface="Times New Roman" panose="02020603050405020304" pitchFamily="18" charset="0"/>
                        </a:rPr>
                        <a:t>1 field agent supervises on average 6 villages and 12 promoters</a:t>
                      </a:r>
                      <a:endParaRPr lang="fr-FR" sz="1400" b="1" dirty="0">
                        <a:solidFill>
                          <a:srgbClr val="000000"/>
                        </a:solidFill>
                        <a:effectLst/>
                        <a:latin typeface="Fira Sans Condensed" panose="020B0503050000020004"/>
                        <a:ea typeface="Calibri" panose="020F0502020204030204" pitchFamily="34" charset="0"/>
                        <a:cs typeface="Times New Roman" panose="02020603050405020304" pitchFamily="18" charset="0"/>
                      </a:endParaRPr>
                    </a:p>
                  </p:txBody>
                </p:sp>
              </p:grpSp>
            </p:grpSp>
          </p:grpSp>
          <p:sp>
            <p:nvSpPr>
              <p:cNvPr id="10" name="Frame 85">
                <a:extLst>
                  <a:ext uri="{FF2B5EF4-FFF2-40B4-BE49-F238E27FC236}">
                    <a16:creationId xmlns:a16="http://schemas.microsoft.com/office/drawing/2014/main" id="{01593483-E891-47E5-9078-F3A032B3686A}"/>
                  </a:ext>
                </a:extLst>
              </p:cNvPr>
              <p:cNvSpPr/>
              <p:nvPr/>
            </p:nvSpPr>
            <p:spPr>
              <a:xfrm>
                <a:off x="5388076" y="1849619"/>
                <a:ext cx="1445341" cy="881673"/>
              </a:xfrm>
              <a:prstGeom prst="roundRect">
                <a:avLst/>
              </a:prstGeom>
              <a:solidFill>
                <a:schemeClr val="accent2">
                  <a:lumMod val="75000"/>
                </a:schemeClr>
              </a:solidFill>
              <a:ln cmpd="dbl">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b="1" dirty="0">
                    <a:solidFill>
                      <a:srgbClr val="000000"/>
                    </a:solidFill>
                    <a:latin typeface="Fira Sans Condensed" panose="020B0503050000020004"/>
                    <a:ea typeface="Calibri" panose="020F0502020204030204" pitchFamily="34" charset="0"/>
                    <a:cs typeface="Times New Roman" panose="02020603050405020304" pitchFamily="18" charset="0"/>
                  </a:rPr>
                  <a:t>Etc.</a:t>
                </a:r>
                <a:r>
                  <a:rPr lang="fr-FR" sz="1100" b="1" dirty="0">
                    <a:latin typeface="Fira Sans Condensed" panose="020B0503050000020004"/>
                    <a:ea typeface="Calibri" panose="020F0502020204030204" pitchFamily="34" charset="0"/>
                    <a:cs typeface="Times New Roman" panose="02020603050405020304" pitchFamily="18" charset="0"/>
                  </a:rPr>
                  <a:t>.</a:t>
                </a:r>
                <a:endParaRPr lang="fr-FR" sz="1100" b="1" dirty="0">
                  <a:solidFill>
                    <a:srgbClr val="000000"/>
                  </a:solidFill>
                  <a:latin typeface="Fira Sans Condensed" panose="020B0503050000020004"/>
                  <a:ea typeface="Calibri" panose="020F0502020204030204" pitchFamily="34" charset="0"/>
                  <a:cs typeface="Times New Roman" panose="02020603050405020304" pitchFamily="18" charset="0"/>
                </a:endParaRPr>
              </a:p>
            </p:txBody>
          </p:sp>
          <p:cxnSp>
            <p:nvCxnSpPr>
              <p:cNvPr id="11" name="Connecteur droit avec flèche 155">
                <a:extLst>
                  <a:ext uri="{FF2B5EF4-FFF2-40B4-BE49-F238E27FC236}">
                    <a16:creationId xmlns:a16="http://schemas.microsoft.com/office/drawing/2014/main" id="{E3C47E47-2647-4A82-93A9-DFBBF391DEAE}"/>
                  </a:ext>
                </a:extLst>
              </p:cNvPr>
              <p:cNvCxnSpPr>
                <a:stCxn id="10" idx="3"/>
                <a:endCxn id="27" idx="10"/>
              </p:cNvCxnSpPr>
              <p:nvPr/>
            </p:nvCxnSpPr>
            <p:spPr>
              <a:xfrm>
                <a:off x="6833417" y="2290455"/>
                <a:ext cx="1037531" cy="581980"/>
              </a:xfrm>
              <a:prstGeom prst="straightConnector1">
                <a:avLst/>
              </a:prstGeom>
              <a:ln w="19050">
                <a:solidFill>
                  <a:schemeClr val="accent3"/>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44226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6F1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9F65B1-95F5-E744-83AF-9E3059DBA78B}"/>
              </a:ext>
            </a:extLst>
          </p:cNvPr>
          <p:cNvSpPr/>
          <p:nvPr/>
        </p:nvSpPr>
        <p:spPr>
          <a:xfrm>
            <a:off x="4679576" y="0"/>
            <a:ext cx="4464424"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i="0" dirty="0">
                <a:latin typeface="Fira Sans Condensed SemiBold" panose="020B0603050000020004" pitchFamily="34" charset="0"/>
              </a:rPr>
              <a:t>PLACE</a:t>
            </a:r>
            <a:br>
              <a:rPr lang="en-US" sz="1800" b="1" i="0" dirty="0">
                <a:latin typeface="Fira Sans Condensed SemiBold" panose="020B0603050000020004" pitchFamily="34" charset="0"/>
              </a:rPr>
            </a:br>
            <a:r>
              <a:rPr lang="en-US" sz="1800" b="1" i="0" dirty="0">
                <a:latin typeface="Fira Sans Condensed SemiBold" panose="020B0603050000020004" pitchFamily="34" charset="0"/>
              </a:rPr>
              <a:t>PHOTO HERE.</a:t>
            </a: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GO TO VIEW &gt; SLIDE MASTER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SELECT THIS SHAPE AND THE CARE LOGO &gt;</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1350" b="1" i="0" dirty="0">
                <a:latin typeface="Fira Sans Condensed SemiBold" panose="020B0603050000020004" pitchFamily="34" charset="0"/>
              </a:rPr>
              <a:t>COPY &gt;</a:t>
            </a:r>
            <a:r>
              <a:rPr lang="en-US" sz="1350" b="1" i="0" baseline="0" dirty="0">
                <a:latin typeface="Fira Sans Condensed SemiBold" panose="020B0603050000020004" pitchFamily="34" charset="0"/>
              </a:rPr>
              <a:t> </a:t>
            </a:r>
            <a:r>
              <a:rPr lang="en-US" sz="1350" b="1" i="0" dirty="0">
                <a:latin typeface="Fira Sans Condensed SemiBold" panose="020B0603050000020004" pitchFamily="34" charset="0"/>
              </a:rPr>
              <a:t>GO BACK TO  NORMAL VIEW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PASTE THIS TEMPLATE WHERE YOU WANT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SHAPE FORMAT &gt; SHAPE FILL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 PICTURE &gt; BROWSE FOR PHOTO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INSERT &gt; PICTURE FORMAT &gt;</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CROP &gt; FILL &gt; ADJUST IMAGE</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SIZE AND PLACEMENT &gt; </a:t>
            </a:r>
            <a:br>
              <a:rPr lang="en-US" sz="1350" b="1" i="0" dirty="0">
                <a:latin typeface="Fira Sans Condensed SemiBold" panose="020B0603050000020004" pitchFamily="34" charset="0"/>
              </a:rPr>
            </a:br>
            <a:r>
              <a:rPr lang="en-US" sz="1350" b="1" i="0" dirty="0">
                <a:latin typeface="Fira Sans Condensed SemiBold" panose="020B0603050000020004" pitchFamily="34" charset="0"/>
              </a:rPr>
              <a:t>DELETE THIS TEXT!</a:t>
            </a:r>
            <a:endParaRPr lang="en-US" sz="1350" dirty="0"/>
          </a:p>
        </p:txBody>
      </p:sp>
      <p:pic>
        <p:nvPicPr>
          <p:cNvPr id="5" name="Picture 4">
            <a:extLst>
              <a:ext uri="{FF2B5EF4-FFF2-40B4-BE49-F238E27FC236}">
                <a16:creationId xmlns:a16="http://schemas.microsoft.com/office/drawing/2014/main" id="{A552C454-92DD-C947-9A84-A2DF16781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4790" y="6262390"/>
            <a:ext cx="1180120" cy="373328"/>
          </a:xfrm>
          <a:prstGeom prst="rect">
            <a:avLst/>
          </a:prstGeom>
          <a:effectLst>
            <a:outerShdw blurRad="139700" sx="102000" sy="102000" algn="ctr" rotWithShape="0">
              <a:srgbClr val="000000">
                <a:alpha val="60000"/>
              </a:srgbClr>
            </a:outerShdw>
          </a:effectLst>
        </p:spPr>
      </p:pic>
      <p:pic>
        <p:nvPicPr>
          <p:cNvPr id="6" name="Picture 2" descr="https://www.usaid.gov/sites/default/files/styles/732_width/public/news/02-08-2019/dsc040991.jpg?itok=xXVB79SS">
            <a:extLst>
              <a:ext uri="{FF2B5EF4-FFF2-40B4-BE49-F238E27FC236}">
                <a16:creationId xmlns:a16="http://schemas.microsoft.com/office/drawing/2014/main" id="{BE6429EA-6820-40E4-ACC7-68E3D30C7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285" y="0"/>
            <a:ext cx="4474715"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160D57D-64A6-43C0-9FE9-B43A5BD55EAB}"/>
              </a:ext>
            </a:extLst>
          </p:cNvPr>
          <p:cNvSpPr>
            <a:spLocks noGrp="1"/>
          </p:cNvSpPr>
          <p:nvPr>
            <p:ph type="title"/>
          </p:nvPr>
        </p:nvSpPr>
        <p:spPr>
          <a:xfrm>
            <a:off x="514350" y="485774"/>
            <a:ext cx="3949700" cy="1584325"/>
          </a:xfrm>
        </p:spPr>
        <p:txBody>
          <a:bodyPr/>
          <a:lstStyle/>
          <a:p>
            <a:pPr algn="ctr"/>
            <a:r>
              <a:rPr lang="en-US" sz="2800" dirty="0">
                <a:solidFill>
                  <a:schemeClr val="bg1"/>
                </a:solidFill>
                <a:latin typeface="Fira Sans Condensed" panose="020B0503050000020004"/>
              </a:rPr>
              <a:t>VILLAGE CARE GROUPS HELP PREVENT MALNUTRITION IN RURAL MALI</a:t>
            </a:r>
            <a:endParaRPr lang="fr-FR" sz="2200" b="0" i="1" dirty="0">
              <a:solidFill>
                <a:schemeClr val="bg1"/>
              </a:solidFill>
              <a:latin typeface="Fira Sans Condensed" panose="020B0503050000020004"/>
            </a:endParaRPr>
          </a:p>
        </p:txBody>
      </p:sp>
      <p:sp>
        <p:nvSpPr>
          <p:cNvPr id="11" name="Subtitle 2">
            <a:extLst>
              <a:ext uri="{FF2B5EF4-FFF2-40B4-BE49-F238E27FC236}">
                <a16:creationId xmlns:a16="http://schemas.microsoft.com/office/drawing/2014/main" id="{89845B5A-D63F-4565-B03D-D55009C87878}"/>
              </a:ext>
            </a:extLst>
          </p:cNvPr>
          <p:cNvSpPr txBox="1">
            <a:spLocks/>
          </p:cNvSpPr>
          <p:nvPr/>
        </p:nvSpPr>
        <p:spPr>
          <a:xfrm>
            <a:off x="380748" y="2070099"/>
            <a:ext cx="4084320" cy="40297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200" b="0" i="0" kern="1200">
                <a:solidFill>
                  <a:srgbClr val="000000"/>
                </a:solidFill>
                <a:latin typeface="Fira Sans Condensed" panose="020B05030500000200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rgbClr val="000000"/>
                </a:solidFill>
                <a:latin typeface="Fira Sans Condensed" panose="020B05030500000200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rgbClr val="000000"/>
                </a:solidFill>
                <a:latin typeface="Fira Sans Condensed"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chemeClr val="bg1"/>
                </a:solidFill>
                <a:latin typeface="Fira Sans Condensed" panose="020B0503050000020004"/>
              </a:rPr>
              <a:t>“Each month the Care Group met at least two or three times to discuss antenatal care, women's and children’s nutrition, or prepare enriched porridge.</a:t>
            </a:r>
          </a:p>
          <a:p>
            <a:pPr marL="0" indent="0" algn="ctr">
              <a:buNone/>
            </a:pPr>
            <a:r>
              <a:rPr lang="en-US" sz="1800" b="1" i="1" dirty="0">
                <a:solidFill>
                  <a:schemeClr val="bg1"/>
                </a:solidFill>
                <a:latin typeface="Fira Sans Condensed" panose="020B0503050000020004"/>
              </a:rPr>
              <a:t>Unfortunately, I continued to feed my child other foods and one day while I was doing so his body became limp.</a:t>
            </a:r>
          </a:p>
          <a:p>
            <a:pPr marL="0" indent="0" algn="ctr">
              <a:buNone/>
            </a:pPr>
            <a:r>
              <a:rPr lang="en-US" sz="1800" b="1" i="1" dirty="0">
                <a:solidFill>
                  <a:schemeClr val="bg1"/>
                </a:solidFill>
                <a:latin typeface="Fira Sans Condensed" panose="020B0503050000020004"/>
              </a:rPr>
              <a:t>Today I recommend to all women that they follow the advice given by the Care Group and urge them to carefully listen to the radio broadcasts about exclusive breastfeeding and key nutritious practices for babies and children.”</a:t>
            </a:r>
            <a:endParaRPr lang="en-US" sz="1800" b="1" i="1" dirty="0">
              <a:latin typeface="Fira Sans Condensed" panose="020B0503050000020004"/>
            </a:endParaRPr>
          </a:p>
        </p:txBody>
      </p:sp>
      <p:sp>
        <p:nvSpPr>
          <p:cNvPr id="12" name="Rectangle 11">
            <a:extLst>
              <a:ext uri="{FF2B5EF4-FFF2-40B4-BE49-F238E27FC236}">
                <a16:creationId xmlns:a16="http://schemas.microsoft.com/office/drawing/2014/main" id="{CF010CE0-316F-4312-B4EC-79119295BF76}"/>
              </a:ext>
            </a:extLst>
          </p:cNvPr>
          <p:cNvSpPr/>
          <p:nvPr/>
        </p:nvSpPr>
        <p:spPr>
          <a:xfrm>
            <a:off x="380748" y="6534159"/>
            <a:ext cx="4572000" cy="261610"/>
          </a:xfrm>
          <a:prstGeom prst="rect">
            <a:avLst/>
          </a:prstGeom>
        </p:spPr>
        <p:txBody>
          <a:bodyPr>
            <a:spAutoFit/>
          </a:bodyPr>
          <a:lstStyle/>
          <a:p>
            <a:pPr algn="ctr" fontAlgn="base"/>
            <a:r>
              <a:rPr lang="en-US" sz="1100" dirty="0">
                <a:solidFill>
                  <a:schemeClr val="bg1"/>
                </a:solidFill>
                <a:latin typeface="Fira Sans Condensed" panose="020B0503050000020004"/>
              </a:rPr>
              <a:t>Photo Credit @ </a:t>
            </a:r>
            <a:r>
              <a:rPr lang="en-US" sz="1100" dirty="0" err="1">
                <a:solidFill>
                  <a:schemeClr val="bg1"/>
                </a:solidFill>
                <a:latin typeface="Fira Sans Condensed" panose="020B0503050000020004"/>
              </a:rPr>
              <a:t>Harande</a:t>
            </a:r>
            <a:r>
              <a:rPr lang="en-US" sz="1100" dirty="0">
                <a:solidFill>
                  <a:schemeClr val="bg1"/>
                </a:solidFill>
                <a:latin typeface="Fira Sans Condensed" panose="020B0503050000020004"/>
              </a:rPr>
              <a:t>: Awa Maiga with her child, </a:t>
            </a:r>
            <a:r>
              <a:rPr lang="fr-FR" sz="1100" dirty="0" err="1">
                <a:solidFill>
                  <a:schemeClr val="bg1"/>
                </a:solidFill>
                <a:latin typeface="Fira Sans Condensed" panose="020B0503050000020004"/>
              </a:rPr>
              <a:t>February</a:t>
            </a:r>
            <a:r>
              <a:rPr lang="fr-FR" sz="1100" dirty="0">
                <a:solidFill>
                  <a:schemeClr val="bg1"/>
                </a:solidFill>
                <a:latin typeface="Fira Sans Condensed" panose="020B0503050000020004"/>
              </a:rPr>
              <a:t> 8, 2019</a:t>
            </a:r>
            <a:endParaRPr lang="en-US" sz="1100" dirty="0">
              <a:solidFill>
                <a:schemeClr val="bg1"/>
              </a:solidFill>
              <a:latin typeface="Fira Sans Condensed" panose="020B0503050000020004"/>
            </a:endParaRPr>
          </a:p>
        </p:txBody>
      </p:sp>
    </p:spTree>
    <p:extLst>
      <p:ext uri="{BB962C8B-B14F-4D97-AF65-F5344CB8AC3E}">
        <p14:creationId xmlns:p14="http://schemas.microsoft.com/office/powerpoint/2010/main" val="207782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35326" y="330769"/>
            <a:ext cx="3439583" cy="2235450"/>
          </a:xfrm>
        </p:spPr>
        <p:txBody>
          <a:bodyPr/>
          <a:lstStyle/>
          <a:p>
            <a:r>
              <a:rPr lang="en-US" dirty="0">
                <a:latin typeface="Fira Sans Condensed" panose="020B0503050000020004"/>
              </a:rPr>
              <a:t>CARE GROUPS: </a:t>
            </a:r>
            <a:br>
              <a:rPr lang="en-US" dirty="0">
                <a:latin typeface="Fira Sans Condensed" panose="020B0503050000020004"/>
              </a:rPr>
            </a:br>
            <a:r>
              <a:rPr lang="en-US" sz="2800" b="0" dirty="0">
                <a:latin typeface="Fira Sans Condensed" panose="020B0503050000020004"/>
              </a:rPr>
              <a:t>A Model for Improving Nutritional Practices in Rural Mali</a:t>
            </a:r>
            <a:br>
              <a:rPr lang="fr-FR" sz="2800" b="0" dirty="0">
                <a:latin typeface="Fira Sans Condensed" panose="020B0503050000020004"/>
              </a:rPr>
            </a:br>
            <a:endParaRPr lang="fr-FR" sz="2800" b="0" i="1" dirty="0">
              <a:solidFill>
                <a:schemeClr val="bg2">
                  <a:lumMod val="60000"/>
                  <a:lumOff val="40000"/>
                </a:schemeClr>
              </a:solidFill>
              <a:latin typeface="Fira Sans Condensed" panose="020B0503050000020004"/>
            </a:endParaRPr>
          </a:p>
        </p:txBody>
      </p:sp>
      <p:sp>
        <p:nvSpPr>
          <p:cNvPr id="3" name="Subtitle 2"/>
          <p:cNvSpPr>
            <a:spLocks noGrp="1"/>
          </p:cNvSpPr>
          <p:nvPr>
            <p:ph type="subTitle" idx="1"/>
          </p:nvPr>
        </p:nvSpPr>
        <p:spPr>
          <a:xfrm>
            <a:off x="4866640" y="2991564"/>
            <a:ext cx="4084320" cy="3110416"/>
          </a:xfrm>
        </p:spPr>
        <p:txBody>
          <a:bodyPr>
            <a:normAutofit fontScale="62500" lnSpcReduction="20000"/>
          </a:bodyPr>
          <a:lstStyle/>
          <a:p>
            <a:r>
              <a:rPr lang="en-US" sz="3200" i="1" dirty="0">
                <a:latin typeface="Fira Sans Condensed" panose="020B0503050000020004"/>
              </a:rPr>
              <a:t>"If malnutrition ended at home and my child is doing very well, as you see, it is really thanks to </a:t>
            </a:r>
            <a:r>
              <a:rPr lang="en-US" sz="3200" i="1" dirty="0" err="1">
                <a:latin typeface="Fira Sans Condensed" panose="020B0503050000020004"/>
              </a:rPr>
              <a:t>Harande</a:t>
            </a:r>
            <a:r>
              <a:rPr lang="en-US" sz="3200" i="1" dirty="0">
                <a:latin typeface="Fira Sans Condensed" panose="020B0503050000020004"/>
              </a:rPr>
              <a:t>, because in Dogon, we say:</a:t>
            </a:r>
          </a:p>
          <a:p>
            <a:endParaRPr lang="en-US" sz="3200" i="1" dirty="0">
              <a:latin typeface="Fira Sans Condensed" panose="020B0503050000020004"/>
            </a:endParaRPr>
          </a:p>
          <a:p>
            <a:r>
              <a:rPr lang="en-US" sz="3200" i="1" dirty="0">
                <a:latin typeface="Fira Sans Condensed" panose="020B0503050000020004"/>
              </a:rPr>
              <a:t>‘We must not thank the blade that was used to shave your head, but rather the one who cleanly shaved your head without cutting you.’"</a:t>
            </a:r>
            <a:endParaRPr lang="en-US" i="1" dirty="0"/>
          </a:p>
        </p:txBody>
      </p:sp>
      <p:pic>
        <p:nvPicPr>
          <p:cNvPr id="4" name="Image 6" descr="C:\Users\bdolo\Desktop\CARE\HARANDE\MEAL\FY19Q3\Bandiagara\Most significant photo&amp;audio\Wedeguele&amp;Photo\SAM_4927.JPG">
            <a:extLst>
              <a:ext uri="{FF2B5EF4-FFF2-40B4-BE49-F238E27FC236}">
                <a16:creationId xmlns:a16="http://schemas.microsoft.com/office/drawing/2014/main" id="{DB9DDFFA-7D0C-4242-9D7C-26D65465D8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22875" y="1247872"/>
            <a:ext cx="6854815" cy="4365446"/>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C775D3B7-571E-4D47-9AF6-C30D95B523F2}"/>
              </a:ext>
            </a:extLst>
          </p:cNvPr>
          <p:cNvSpPr/>
          <p:nvPr/>
        </p:nvSpPr>
        <p:spPr>
          <a:xfrm rot="16200000">
            <a:off x="-2071875" y="4439276"/>
            <a:ext cx="4572000" cy="265457"/>
          </a:xfrm>
          <a:prstGeom prst="rect">
            <a:avLst/>
          </a:prstGeom>
        </p:spPr>
        <p:txBody>
          <a:bodyPr>
            <a:spAutoFit/>
          </a:bodyPr>
          <a:lstStyle/>
          <a:p>
            <a:pPr>
              <a:lnSpc>
                <a:spcPct val="107000"/>
              </a:lnSpc>
            </a:pPr>
            <a:r>
              <a:rPr lang="en-US" sz="1100" dirty="0">
                <a:solidFill>
                  <a:schemeClr val="bg1"/>
                </a:solidFill>
                <a:latin typeface="Fira Sans Condensed" panose="020B0503050000020004"/>
                <a:ea typeface="Times New Roman" panose="02020603050405020304" pitchFamily="18" charset="0"/>
                <a:cs typeface="Arial" panose="020B0604020202020204" pitchFamily="34" charset="0"/>
              </a:rPr>
              <a:t>Photo Credit: </a:t>
            </a:r>
            <a:r>
              <a:rPr lang="en-US" sz="1100" dirty="0" err="1">
                <a:solidFill>
                  <a:schemeClr val="bg1"/>
                </a:solidFill>
                <a:latin typeface="Fira Sans Condensed" panose="020B0503050000020004"/>
                <a:ea typeface="Times New Roman" panose="02020603050405020304" pitchFamily="18" charset="0"/>
                <a:cs typeface="Arial" panose="020B0604020202020204" pitchFamily="34" charset="0"/>
              </a:rPr>
              <a:t>Harande</a:t>
            </a:r>
            <a:r>
              <a:rPr lang="en-US" sz="1100" dirty="0">
                <a:solidFill>
                  <a:schemeClr val="bg1"/>
                </a:solidFill>
                <a:latin typeface="Fira Sans Condensed" panose="020B0503050000020004"/>
                <a:ea typeface="Times New Roman" panose="02020603050405020304" pitchFamily="18" charset="0"/>
                <a:cs typeface="Arial" panose="020B0604020202020204" pitchFamily="34" charset="0"/>
              </a:rPr>
              <a:t>, Monitoring &amp; Evaluation Unit, April 2019</a:t>
            </a:r>
            <a:endParaRPr lang="fr-FR" sz="3600" dirty="0">
              <a:solidFill>
                <a:schemeClr val="bg1"/>
              </a:solidFill>
              <a:latin typeface="Fira Sans Condensed" panose="020B0503050000020004"/>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936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E9AD-058A-7A4B-A604-6636A22CC10A}"/>
              </a:ext>
            </a:extLst>
          </p:cNvPr>
          <p:cNvSpPr>
            <a:spLocks noGrp="1"/>
          </p:cNvSpPr>
          <p:nvPr>
            <p:ph type="title"/>
          </p:nvPr>
        </p:nvSpPr>
        <p:spPr>
          <a:xfrm>
            <a:off x="514496" y="295924"/>
            <a:ext cx="8000854" cy="762314"/>
          </a:xfrm>
        </p:spPr>
        <p:txBody>
          <a:bodyPr/>
          <a:lstStyle/>
          <a:p>
            <a:r>
              <a:rPr lang="en-US" sz="2400" dirty="0">
                <a:solidFill>
                  <a:srgbClr val="E36F1E"/>
                </a:solidFill>
                <a:latin typeface="Fira Sans Condensed" panose="020B0503050000020004"/>
              </a:rPr>
              <a:t>CARE GROUPS: </a:t>
            </a:r>
            <a:br>
              <a:rPr lang="en-US" sz="2400" dirty="0">
                <a:solidFill>
                  <a:srgbClr val="E36F1E"/>
                </a:solidFill>
                <a:latin typeface="Fira Sans Condensed" panose="020B0503050000020004"/>
              </a:rPr>
            </a:br>
            <a:r>
              <a:rPr lang="en-US" sz="2400" b="0" dirty="0">
                <a:solidFill>
                  <a:srgbClr val="E36F1E"/>
                </a:solidFill>
                <a:latin typeface="Fira Sans Condensed" panose="020B0503050000020004"/>
              </a:rPr>
              <a:t>A Model for Improving Nutritional Practices in Rural Mali</a:t>
            </a:r>
            <a:br>
              <a:rPr lang="en-US" sz="2400" b="0" dirty="0">
                <a:solidFill>
                  <a:srgbClr val="E36F1E"/>
                </a:solidFill>
                <a:latin typeface="Fira Sans Condensed" panose="020B0503050000020004"/>
              </a:rPr>
            </a:br>
            <a:br>
              <a:rPr lang="en-US" sz="2200" b="0" i="1" dirty="0">
                <a:solidFill>
                  <a:srgbClr val="E36F1E"/>
                </a:solidFill>
                <a:latin typeface="Fira Sans Condensed" panose="020B0503050000020004"/>
              </a:rPr>
            </a:br>
            <a:r>
              <a:rPr lang="en-US" sz="2200" b="0" i="1" dirty="0">
                <a:solidFill>
                  <a:srgbClr val="E36F1E"/>
                </a:solidFill>
                <a:latin typeface="Fira Sans Condensed" panose="020B0503050000020004"/>
              </a:rPr>
              <a:t>The Story of a Mother</a:t>
            </a:r>
            <a:endParaRPr lang="en-US" sz="2200" b="0" i="1" dirty="0"/>
          </a:p>
        </p:txBody>
      </p:sp>
      <p:sp>
        <p:nvSpPr>
          <p:cNvPr id="3" name="Content Placeholder 2">
            <a:extLst>
              <a:ext uri="{FF2B5EF4-FFF2-40B4-BE49-F238E27FC236}">
                <a16:creationId xmlns:a16="http://schemas.microsoft.com/office/drawing/2014/main" id="{FB02EAEF-D506-F641-88C1-1A0C55101433}"/>
              </a:ext>
            </a:extLst>
          </p:cNvPr>
          <p:cNvSpPr>
            <a:spLocks noGrp="1"/>
          </p:cNvSpPr>
          <p:nvPr>
            <p:ph sz="half" idx="1"/>
          </p:nvPr>
        </p:nvSpPr>
        <p:spPr>
          <a:xfrm>
            <a:off x="514496" y="1598394"/>
            <a:ext cx="4450794" cy="4448445"/>
          </a:xfrm>
        </p:spPr>
        <p:txBody>
          <a:bodyPr>
            <a:noAutofit/>
          </a:bodyPr>
          <a:lstStyle/>
          <a:p>
            <a:pPr marL="0" indent="0" algn="just">
              <a:buNone/>
            </a:pPr>
            <a:r>
              <a:rPr lang="en-US" sz="1600" dirty="0" err="1">
                <a:latin typeface="Fira Sans Condensed" panose="020B0503050000020004"/>
              </a:rPr>
              <a:t>Mariétou</a:t>
            </a:r>
            <a:r>
              <a:rPr lang="en-US" sz="1600" dirty="0">
                <a:latin typeface="Fira Sans Condensed" panose="020B0503050000020004"/>
              </a:rPr>
              <a:t> </a:t>
            </a:r>
            <a:r>
              <a:rPr lang="en-US" sz="1600" dirty="0" err="1">
                <a:latin typeface="Fira Sans Condensed" panose="020B0503050000020004"/>
              </a:rPr>
              <a:t>Nantoumé</a:t>
            </a:r>
            <a:r>
              <a:rPr lang="en-US" sz="1600" dirty="0">
                <a:latin typeface="Fira Sans Condensed" panose="020B0503050000020004"/>
              </a:rPr>
              <a:t> is a lactating mother of a 14-month-old boy and four other children in a polygamous household in the village of </a:t>
            </a:r>
            <a:r>
              <a:rPr lang="en-US" sz="1600" dirty="0" err="1">
                <a:latin typeface="Fira Sans Condensed" panose="020B0503050000020004"/>
              </a:rPr>
              <a:t>Wendeguélé</a:t>
            </a:r>
            <a:r>
              <a:rPr lang="en-US" sz="1600" dirty="0">
                <a:latin typeface="Fira Sans Condensed" panose="020B0503050000020004"/>
              </a:rPr>
              <a:t> in the </a:t>
            </a:r>
            <a:r>
              <a:rPr lang="en-US" sz="1600" dirty="0" err="1">
                <a:latin typeface="Fira Sans Condensed" panose="020B0503050000020004"/>
              </a:rPr>
              <a:t>Bandiagara</a:t>
            </a:r>
            <a:r>
              <a:rPr lang="en-US" sz="1600" dirty="0">
                <a:latin typeface="Fira Sans Condensed" panose="020B0503050000020004"/>
              </a:rPr>
              <a:t> District. She is not only a member of the VSLA groups but also a Lead Mother in a nursing group of lactating women with children aged 6-23 months.</a:t>
            </a:r>
          </a:p>
          <a:p>
            <a:pPr marL="0" indent="0" algn="just">
              <a:buNone/>
            </a:pPr>
            <a:r>
              <a:rPr lang="en-US" sz="1600" dirty="0">
                <a:latin typeface="Fira Sans Condensed" panose="020B0503050000020004"/>
              </a:rPr>
              <a:t>Before the Harande training on good nutritional practices in Care Groups, </a:t>
            </a:r>
            <a:r>
              <a:rPr lang="en-US" sz="1600" dirty="0" err="1">
                <a:latin typeface="Fira Sans Condensed" panose="020B0503050000020004"/>
              </a:rPr>
              <a:t>Mariétou</a:t>
            </a:r>
            <a:r>
              <a:rPr lang="en-US" sz="1600" dirty="0">
                <a:latin typeface="Fira Sans Condensed" panose="020B0503050000020004"/>
              </a:rPr>
              <a:t>, like many women in her community, did not practice exclusive breastfeeding or nutritional supplementation from local nutritious products. She was unaware of proper nutritional practices for pregnant and lactating women. Malnutrition was very common among children in her household, and her husband spent a lot of money on health care while also gathering bush leaves to prepare traditional herbal teas. </a:t>
            </a:r>
          </a:p>
        </p:txBody>
      </p:sp>
      <p:sp>
        <p:nvSpPr>
          <p:cNvPr id="4" name="Content Placeholder 3">
            <a:extLst>
              <a:ext uri="{FF2B5EF4-FFF2-40B4-BE49-F238E27FC236}">
                <a16:creationId xmlns:a16="http://schemas.microsoft.com/office/drawing/2014/main" id="{D884CE6E-29F4-4C4B-B064-0A64AB0A89F7}"/>
              </a:ext>
            </a:extLst>
          </p:cNvPr>
          <p:cNvSpPr>
            <a:spLocks noGrp="1"/>
          </p:cNvSpPr>
          <p:nvPr>
            <p:ph sz="half" idx="2"/>
          </p:nvPr>
        </p:nvSpPr>
        <p:spPr>
          <a:xfrm>
            <a:off x="5191433" y="1511929"/>
            <a:ext cx="3529780" cy="4534910"/>
          </a:xfrm>
        </p:spPr>
        <p:style>
          <a:lnRef idx="3">
            <a:schemeClr val="lt1"/>
          </a:lnRef>
          <a:fillRef idx="1">
            <a:schemeClr val="accent1"/>
          </a:fillRef>
          <a:effectRef idx="1">
            <a:schemeClr val="accent1"/>
          </a:effectRef>
          <a:fontRef idx="minor">
            <a:schemeClr val="lt1"/>
          </a:fontRef>
        </p:style>
        <p:txBody>
          <a:bodyPr>
            <a:noAutofit/>
          </a:bodyPr>
          <a:lstStyle/>
          <a:p>
            <a:pPr marL="0" indent="0" algn="ctr">
              <a:buNone/>
            </a:pPr>
            <a:r>
              <a:rPr lang="en-US" sz="1800" dirty="0">
                <a:latin typeface="Fira Sans Condensed" panose="020B0503050000020004"/>
              </a:rPr>
              <a:t>In addition to her role as a Lead Mother in nutrition, </a:t>
            </a:r>
            <a:r>
              <a:rPr lang="en-US" sz="1800" dirty="0" err="1">
                <a:latin typeface="Fira Sans Condensed" panose="020B0503050000020004"/>
              </a:rPr>
              <a:t>Mariétou</a:t>
            </a:r>
            <a:r>
              <a:rPr lang="en-US" sz="1800" dirty="0">
                <a:latin typeface="Fira Sans Condensed" panose="020B0503050000020004"/>
              </a:rPr>
              <a:t> participated in several activities, including the sensitization of neighborhood women in nutrition, agricultural knowledge sharing in Farmer Field and Business Schools (FFBS), and water, sanitation, and hygiene (WASH) efforts.</a:t>
            </a:r>
          </a:p>
          <a:p>
            <a:pPr marL="0" indent="0" algn="ctr">
              <a:buNone/>
            </a:pPr>
            <a:endParaRPr lang="en-US" sz="1800" dirty="0">
              <a:latin typeface="Fira Sans Condensed" panose="020B0503050000020004"/>
            </a:endParaRPr>
          </a:p>
          <a:p>
            <a:pPr marL="0" indent="0" algn="ctr">
              <a:buNone/>
            </a:pPr>
            <a:r>
              <a:rPr lang="en-US" sz="1800" dirty="0" err="1">
                <a:latin typeface="Fira Sans Condensed" panose="020B0503050000020004"/>
              </a:rPr>
              <a:t>Mariétou</a:t>
            </a:r>
            <a:r>
              <a:rPr lang="en-US" sz="1800" dirty="0">
                <a:latin typeface="Fira Sans Condensed" panose="020B0503050000020004"/>
              </a:rPr>
              <a:t> is convinced that replication activities will enable her village to become a model of nutrition in the </a:t>
            </a:r>
            <a:r>
              <a:rPr lang="en-US" sz="1800" dirty="0" err="1">
                <a:latin typeface="Fira Sans Condensed" panose="020B0503050000020004"/>
              </a:rPr>
              <a:t>Bandiagara</a:t>
            </a:r>
            <a:r>
              <a:rPr lang="en-US" sz="1800" dirty="0">
                <a:latin typeface="Fira Sans Condensed" panose="020B0503050000020004"/>
              </a:rPr>
              <a:t> Cercle. </a:t>
            </a:r>
          </a:p>
        </p:txBody>
      </p:sp>
    </p:spTree>
    <p:extLst>
      <p:ext uri="{BB962C8B-B14F-4D97-AF65-F5344CB8AC3E}">
        <p14:creationId xmlns:p14="http://schemas.microsoft.com/office/powerpoint/2010/main" val="3031891391"/>
      </p:ext>
    </p:extLst>
  </p:cSld>
  <p:clrMapOvr>
    <a:masterClrMapping/>
  </p:clrMapOvr>
</p:sld>
</file>

<file path=ppt/theme/theme1.xml><?xml version="1.0" encoding="utf-8"?>
<a:theme xmlns:a="http://schemas.openxmlformats.org/drawingml/2006/main" name="Office Theme">
  <a:themeElements>
    <a:clrScheme name="CARE Brand Colors">
      <a:dk1>
        <a:srgbClr val="E36F1E"/>
      </a:dk1>
      <a:lt1>
        <a:srgbClr val="FFFFFF"/>
      </a:lt1>
      <a:dk2>
        <a:srgbClr val="E36F1E"/>
      </a:dk2>
      <a:lt2>
        <a:srgbClr val="F3B223"/>
      </a:lt2>
      <a:accent1>
        <a:srgbClr val="E36F1E"/>
      </a:accent1>
      <a:accent2>
        <a:srgbClr val="F3B223"/>
      </a:accent2>
      <a:accent3>
        <a:srgbClr val="AA182C"/>
      </a:accent3>
      <a:accent4>
        <a:srgbClr val="68813C"/>
      </a:accent4>
      <a:accent5>
        <a:srgbClr val="510C76"/>
      </a:accent5>
      <a:accent6>
        <a:srgbClr val="004987"/>
      </a:accent6>
      <a:hlink>
        <a:srgbClr val="E36F1E"/>
      </a:hlink>
      <a:folHlink>
        <a:srgbClr val="F3B22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E_PPT_Template_Standard_04.24.19" id="{9C1DE12B-79AF-B24C-B287-F9AB1964AA5A}" vid="{FBD13760-7263-C14A-912C-55169E881C7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CARE_PPT_Template_Standard_04.24.19</Template>
  <TotalTime>957</TotalTime>
  <Words>3564</Words>
  <Application>Microsoft Office PowerPoint</Application>
  <PresentationFormat>On-screen Show (4:3)</PresentationFormat>
  <Paragraphs>123</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Fira Sans Condensed</vt:lpstr>
      <vt:lpstr>Fira Sans Condensed SemiBold</vt:lpstr>
      <vt:lpstr>Office Theme</vt:lpstr>
      <vt:lpstr>Custom Design</vt:lpstr>
      <vt:lpstr>Nutritional Success Stories</vt:lpstr>
      <vt:lpstr>PowerPoint Presentation</vt:lpstr>
      <vt:lpstr>PowerPoint Presentation</vt:lpstr>
      <vt:lpstr>USAID Harande Program: FY18 Theory of Change </vt:lpstr>
      <vt:lpstr>Nutritional Pathways of Change</vt:lpstr>
      <vt:lpstr>Care Group Model</vt:lpstr>
      <vt:lpstr>VILLAGE CARE GROUPS HELP PREVENT MALNUTRITION IN RURAL MALI</vt:lpstr>
      <vt:lpstr>CARE GROUPS:  A Model for Improving Nutritional Practices in Rural Mali </vt:lpstr>
      <vt:lpstr>CARE GROUPS:  A Model for Improving Nutritional Practices in Rural Mali  The Story of a Mother</vt:lpstr>
      <vt:lpstr>IMPROVEMENT OF THE NUTRITIONAL STATUS  of children age 6 to 23 months in the Bandiagara District</vt:lpstr>
      <vt:lpstr>IMPROVEMENT OF THE NUTRITIONAL STATUS  of children aged 6 to 23 months in the Bandiagara District as The benefits of locally produced enriched flour porridge </vt:lpstr>
      <vt:lpstr>THE POSITIVE IMPACT OF MISOLA FLOUR CONSUMPTION on the Nutritional Status of Pregnant, Lactating Women and Children aged 6 to 23 months</vt:lpstr>
      <vt:lpstr>THE POSITIVE IMPACT OF MISOLA FLOUR CONSUMPTION  on the Nutritional Status of Pregnant, Lactating Women and Children aged 6 to 23 months</vt:lpstr>
      <vt:lpstr>FATOUMATA BANOU, AN EXTRAORDINARY WOMAN Dagabidé village, Dandoli Commune, Bandiagara</vt:lpstr>
      <vt:lpstr>ANTENATAL CARE BOOSTS HEATLH OUTCOMES Sincarma Village, Dandoli Commune, Mopti Region</vt:lpstr>
      <vt:lpstr>ACCESS TO MATERNAL AND CHILD HEALTH AND NUTRITION INFORMATION THROUGH CARE GROUPS </vt:lpstr>
      <vt:lpstr>ACCESS TO MATERNAL AND CHILD HEALTH AND NUTRITION INFORMATION THROUGH CARE GROUPS  Who has good health has good wealth</vt:lpstr>
      <vt:lpstr>LIVING CONDITIONS IMPROVE IN RURAL COMMUNITIES A sigh of relief for the women of the Sassadi Village</vt:lpstr>
      <vt:lpstr>LIVING CONDITIONS IMPROVE IN RURAL COMMUNITIES  A sigh of relief for the women of the Sassadi Village</vt:lpstr>
      <vt:lpstr>CARE GROUPS:  Preventing Malnutrition through Exclusive Breastfeeding</vt:lpstr>
      <vt:lpstr>CARE GROUPS:  Preventing Malnutrition through Exclusive Breastfeeding</vt:lpstr>
      <vt:lpstr>ENRICHED PORRIDGE WITH LOCAL PRODUCTS &amp; MICRONUTRIENTS:  Men Report Benefits</vt:lpstr>
      <vt:lpstr>ENRICHED PORRIDGE WITH LOCAL PRODUCTS &amp; MICRONUTRIENTS: Men Report Benefits</vt:lpstr>
      <vt:lpstr>PowerPoint Presentation</vt:lpstr>
      <vt:lpstr>Technical Partners:  CARE Mali is the lead of the consortium and accountable for overall program coordination and accomplishment of all targets. CARE’s role also extends into financial management; management of vouchers and cash transfers; monitoring, evaluation and learning; sub-recipient management; compliance with donor procedures and U.S. Government regulations; maintenance of the relationships with USAID/FFP. CARE is the technical lead for Purpose 2: Climate Change Resilience and Livelihoods; Purpose 3: Conflict Prevention, Governance and Gender, Purpose 4: Early Recovery and Emergency activities. CARE also leads WASH interventions of Purpose 1: Human Capital. CARE provides leadership in ensuring that gender equity considerations are integrated into all aspects of the program.   Helen Keller International Mali serves as the overall technical lead for Purpose 1: Human Capital and Nutrition, where they are responsible for the technical quality control of all integrated nutrition, Maternal and Child Health, and Family Planning/Reproductive Health interventions. HKI leverages its strength in Social and Behavior Change as well as facilitate adoption of practices that enhance participants’ nutrition, livelihoods, and resilient adaptation to changing conditions.  Save the Children Mali leads the education (literacy and numeracy) and the youth entrepreneurship component of Purpose 2: Climate Change Resilience and Livelihoods.   Implementing Partners:  YA-G-TU implements all activities in Bandiagara District. Sahel-Eco implements all activities in Douentza District.   Other Partners: Nyeta Conseils facilitates farmers’ harvest warrantage, link with MFIs and market related activities with value chains actors. ILRI helps in implementing livestock management and poultry related activities. ICRAF and ICRISAT are working on watersheds as well as wide spreading innovative agriculture production techniques. IER facilitates activities in Farmers Fields and Business Schools. Government Technical Services (Agriculture, Health, Livestock and Animal Production, Rural Engineering, Pollutions and Nuisances, etc.) as well as Local Authorities guide and monitor implementation of all activities related to their respective sectors and areas.    Contact: CARE International Mali Idriss Leko, Chief of Party Idriss.Leko@care.org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CARE’s PPT Template</dc:title>
  <dc:creator>CARE</dc:creator>
  <cp:lastModifiedBy>Andrew Patterson</cp:lastModifiedBy>
  <cp:revision>51</cp:revision>
  <dcterms:created xsi:type="dcterms:W3CDTF">2019-07-01T13:25:13Z</dcterms:created>
  <dcterms:modified xsi:type="dcterms:W3CDTF">2021-03-23T20:43:57Z</dcterms:modified>
</cp:coreProperties>
</file>