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autoCompressPictures="0">
  <p:sldMasterIdLst>
    <p:sldMasterId id="2147483660" r:id="rId1"/>
  </p:sldMasterIdLst>
  <p:notesMasterIdLst>
    <p:notesMasterId r:id="rId15"/>
  </p:notesMasterIdLst>
  <p:handoutMasterIdLst>
    <p:handoutMasterId r:id="rId16"/>
  </p:handoutMasterIdLst>
  <p:sldIdLst>
    <p:sldId id="256" r:id="rId2"/>
    <p:sldId id="321" r:id="rId3"/>
    <p:sldId id="322" r:id="rId4"/>
    <p:sldId id="284" r:id="rId5"/>
    <p:sldId id="258" r:id="rId6"/>
    <p:sldId id="323" r:id="rId7"/>
    <p:sldId id="324" r:id="rId8"/>
    <p:sldId id="325" r:id="rId9"/>
    <p:sldId id="326" r:id="rId10"/>
    <p:sldId id="327" r:id="rId11"/>
    <p:sldId id="328" r:id="rId12"/>
    <p:sldId id="329" r:id="rId13"/>
    <p:sldId id="331" r:id="rId14"/>
  </p:sldIdLst>
  <p:sldSz cx="9144000" cy="6858000" type="screen4x3"/>
  <p:notesSz cx="6858000" cy="9144000"/>
  <p:embeddedFontLst>
    <p:embeddedFont>
      <p:font typeface="Tahoma" panose="020B0604030504040204" pitchFamily="34" charset="0"/>
      <p:regular r:id="rId17"/>
      <p:bold r:id="rId18"/>
    </p:embeddedFont>
    <p:embeddedFont>
      <p:font typeface="ＭＳ Ｐゴシック" panose="020B0600070205080204" pitchFamily="34" charset="-128"/>
      <p:regular r:id="rId19"/>
    </p:embeddedFont>
    <p:embeddedFont>
      <p:font typeface="Times" panose="02020603050405020304"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Dannielle" initials="TD" lastIdx="26" clrIdx="0">
    <p:extLst>
      <p:ext uri="{19B8F6BF-5375-455C-9EA6-DF929625EA0E}">
        <p15:presenceInfo xmlns:p15="http://schemas.microsoft.com/office/powerpoint/2012/main" userId="S-1-5-21-2030127283-2721469774-1816618759-11411" providerId="AD"/>
      </p:ext>
    </p:extLst>
  </p:cmAuthor>
  <p:cmAuthor id="2" name="Ansotegui, Kara" initials="AK" lastIdx="12" clrIdx="1">
    <p:extLst>
      <p:ext uri="{19B8F6BF-5375-455C-9EA6-DF929625EA0E}">
        <p15:presenceInfo xmlns:p15="http://schemas.microsoft.com/office/powerpoint/2012/main" userId="S-1-5-21-2030127283-2721469774-1816618759-2932" providerId="AD"/>
      </p:ext>
    </p:extLst>
  </p:cmAuthor>
  <p:cmAuthor id="3" name="Reeves, Shawn" initials="RS" lastIdx="10" clrIdx="2">
    <p:extLst>
      <p:ext uri="{19B8F6BF-5375-455C-9EA6-DF929625EA0E}">
        <p15:presenceInfo xmlns:p15="http://schemas.microsoft.com/office/powerpoint/2012/main" userId="S-1-5-21-2030127283-2721469774-1816618759-13687" providerId="AD"/>
      </p:ext>
    </p:extLst>
  </p:cmAuthor>
  <p:cmAuthor id="4" name="Karen Gold" initials="KG"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61E"/>
    <a:srgbClr val="4C4C4C"/>
    <a:srgbClr val="007FA3"/>
    <a:srgbClr val="EFB71B"/>
    <a:srgbClr val="000000"/>
    <a:srgbClr val="FBAA5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190" autoAdjust="0"/>
    <p:restoredTop sz="60323" autoAdjust="0"/>
  </p:normalViewPr>
  <p:slideViewPr>
    <p:cSldViewPr snapToGrid="0">
      <p:cViewPr varScale="1">
        <p:scale>
          <a:sx n="41" d="100"/>
          <a:sy n="41" d="100"/>
        </p:scale>
        <p:origin x="1506" y="48"/>
      </p:cViewPr>
      <p:guideLst>
        <p:guide orient="horz" pos="4319"/>
        <p:guide pos="575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4F3D4E-B6A5-4C40-8D22-38EAD0A0BC88}" type="datetimeFigureOut">
              <a:rPr lang="en-US" smtClean="0"/>
              <a:pPr/>
              <a:t>8/31/2015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D8419A-972E-C94D-8C1A-EF576930903B}" type="slidenum">
              <a:rPr lang="en-US" smtClean="0"/>
              <a:pPr/>
              <a:t>‹#›</a:t>
            </a:fld>
            <a:endParaRPr lang="en-US" dirty="0"/>
          </a:p>
        </p:txBody>
      </p:sp>
    </p:spTree>
    <p:extLst>
      <p:ext uri="{BB962C8B-B14F-4D97-AF65-F5344CB8AC3E}">
        <p14:creationId xmlns:p14="http://schemas.microsoft.com/office/powerpoint/2010/main" val="2309400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5FD90-5CF3-8E47-BAA2-F1C24D32FADE}" type="datetimeFigureOut">
              <a:rPr lang="en-US" smtClean="0"/>
              <a:pPr/>
              <a:t>8/31/2015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B29A70-522C-3A41-B132-651B32078DD9}" type="slidenum">
              <a:rPr lang="en-US" smtClean="0"/>
              <a:pPr/>
              <a:t>‹#›</a:t>
            </a:fld>
            <a:endParaRPr lang="en-US" dirty="0"/>
          </a:p>
        </p:txBody>
      </p:sp>
    </p:spTree>
    <p:extLst>
      <p:ext uri="{BB962C8B-B14F-4D97-AF65-F5344CB8AC3E}">
        <p14:creationId xmlns:p14="http://schemas.microsoft.com/office/powerpoint/2010/main" val="6544179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portareport.com/leadership/globalhealth/2014/11/10/family-planning-in-cha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rPr>
              <a:t>Talking Points/Additional</a:t>
            </a:r>
            <a:r>
              <a:rPr lang="en-US" sz="1200" u="sng" kern="1200" baseline="0" dirty="0" smtClean="0">
                <a:solidFill>
                  <a:schemeClr val="tx1"/>
                </a:solidFill>
                <a:latin typeface="+mn-lt"/>
                <a:ea typeface="+mn-ea"/>
                <a:cs typeface="+mn-cs"/>
              </a:rPr>
              <a:t> Information: </a:t>
            </a:r>
          </a:p>
          <a:p>
            <a:r>
              <a:rPr lang="en-US" sz="1200" kern="1200" dirty="0" smtClean="0">
                <a:solidFill>
                  <a:schemeClr val="tx1"/>
                </a:solidFill>
                <a:latin typeface="+mn-lt"/>
                <a:ea typeface="+mn-ea"/>
                <a:cs typeface="+mn-cs"/>
              </a:rPr>
              <a:t>You’re probably somewhat familiar with CARE. Nearly everyone has sent and received “care” packages, but you may not realize that CARE sent the original CARE Package in 1945, launching what would become a global poverty-fighting organization working </a:t>
            </a:r>
            <a:r>
              <a:rPr lang="en-US" sz="1200" kern="1200" smtClean="0">
                <a:solidFill>
                  <a:schemeClr val="tx1"/>
                </a:solidFill>
                <a:latin typeface="+mn-lt"/>
                <a:ea typeface="+mn-ea"/>
                <a:cs typeface="+mn-cs"/>
              </a:rPr>
              <a:t>in 90 </a:t>
            </a:r>
            <a:r>
              <a:rPr lang="en-US" sz="1200" kern="1200" dirty="0" smtClean="0">
                <a:solidFill>
                  <a:schemeClr val="tx1"/>
                </a:solidFill>
                <a:latin typeface="+mn-lt"/>
                <a:ea typeface="+mn-ea"/>
                <a:cs typeface="+mn-cs"/>
              </a:rPr>
              <a:t>countries. This presentation will shed some light on the evolution of CARE, by delving into the when, what, where and how of the organization. </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B29A70-522C-3A41-B132-651B32078DD9}" type="slidenum">
              <a:rPr lang="en-US" smtClean="0"/>
              <a:pPr/>
              <a:t>0</a:t>
            </a:fld>
            <a:endParaRPr lang="en-US" dirty="0"/>
          </a:p>
        </p:txBody>
      </p:sp>
    </p:spTree>
    <p:extLst>
      <p:ext uri="{BB962C8B-B14F-4D97-AF65-F5344CB8AC3E}">
        <p14:creationId xmlns:p14="http://schemas.microsoft.com/office/powerpoint/2010/main" val="3573301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Talking Points/Additional</a:t>
            </a:r>
            <a:r>
              <a:rPr lang="en-US" sz="1200" u="sng" kern="1200" baseline="0" dirty="0" smtClean="0">
                <a:solidFill>
                  <a:schemeClr val="tx1"/>
                </a:solidFill>
                <a:latin typeface="+mn-lt"/>
                <a:ea typeface="+mn-ea"/>
                <a:cs typeface="+mn-cs"/>
              </a:rPr>
              <a:t> Information: </a:t>
            </a:r>
          </a:p>
          <a:p>
            <a:r>
              <a:rPr lang="en-US" sz="1200" kern="1200" dirty="0" smtClean="0">
                <a:solidFill>
                  <a:schemeClr val="tx1"/>
                </a:solidFill>
                <a:latin typeface="+mn-lt"/>
                <a:ea typeface="+mn-ea"/>
                <a:cs typeface="+mn-cs"/>
              </a:rPr>
              <a:t>In the highlands of Ecuador, where women are the traditional farmers, Maria and her neighbors were facing severe hardships caused by climate change. Unpredictable frosts and harsh winds were robbing them of nutritious food and security. Fruits and vegetables that had thrived for centuries were producing very little. And because of the short growing season – only three months – they were facing shortages during the leanest times of the year. Desperately poor, families moved to the city for work, but were living off charity.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Fortunately, CARE has responded to the plight of Maria and her village, with ingenuity and education. CARE technicians taught the women how to grow organic plants and enrich their soil through composting and organic fertilizer. Using simple instructions and supplies, the farmers built greenhouses to produce year-round harvests.  In the fields, the CARE teams explained how planting fences of trees could improve temperatures and generate better growing conditions.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Another great innovation is a construction made with PVC pipes and screen. It lets the women turn the nightly mountain mists into precious supplies of water. CARE also assisted the women to take on leadership roles in the community. Now they’re improving their families’ nutrition, contributing to their economic well-being and educating their children. CARE is helping the area’s families, as well as their farms, to thrive.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On </a:t>
            </a:r>
            <a:r>
              <a:rPr lang="en-US" sz="1200" kern="1200" dirty="0" err="1" smtClean="0">
                <a:solidFill>
                  <a:schemeClr val="tx1"/>
                </a:solidFill>
                <a:latin typeface="+mn-lt"/>
                <a:ea typeface="+mn-ea"/>
                <a:cs typeface="+mn-cs"/>
              </a:rPr>
              <a:t>CARE’s</a:t>
            </a:r>
            <a:r>
              <a:rPr lang="en-US" sz="1200" kern="1200" dirty="0" smtClean="0">
                <a:solidFill>
                  <a:schemeClr val="tx1"/>
                </a:solidFill>
                <a:latin typeface="+mn-lt"/>
                <a:ea typeface="+mn-ea"/>
                <a:cs typeface="+mn-cs"/>
              </a:rPr>
              <a:t> website, you’ll find many more stories and videos that will give you an idea of the profound difference CARE is making as it works to deliver lasting change.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B29A70-522C-3A41-B132-651B32078DD9}" type="slidenum">
              <a:rPr lang="en-US" smtClean="0"/>
              <a:pPr/>
              <a:t>9</a:t>
            </a:fld>
            <a:endParaRPr lang="en-US" dirty="0"/>
          </a:p>
        </p:txBody>
      </p:sp>
    </p:spTree>
    <p:extLst>
      <p:ext uri="{BB962C8B-B14F-4D97-AF65-F5344CB8AC3E}">
        <p14:creationId xmlns:p14="http://schemas.microsoft.com/office/powerpoint/2010/main" val="2340594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Talking Points/Additional</a:t>
            </a:r>
            <a:r>
              <a:rPr lang="en-US" sz="1200" u="sng" kern="1200" baseline="0" dirty="0" smtClean="0">
                <a:solidFill>
                  <a:schemeClr val="tx1"/>
                </a:solidFill>
                <a:latin typeface="+mn-lt"/>
                <a:ea typeface="+mn-ea"/>
                <a:cs typeface="+mn-cs"/>
              </a:rPr>
              <a:t> Information: </a:t>
            </a:r>
          </a:p>
          <a:p>
            <a:r>
              <a:rPr lang="en-US" sz="1200" kern="1200" dirty="0" smtClean="0">
                <a:solidFill>
                  <a:schemeClr val="tx1"/>
                </a:solidFill>
                <a:latin typeface="+mn-lt"/>
                <a:ea typeface="+mn-ea"/>
                <a:cs typeface="+mn-cs"/>
              </a:rPr>
              <a:t>Find CARE on social media and get in on the conversation. You can join people all over the world who support CARE . . . meet members of the CARE team . . . and get a glimpse of the people whose lives, families and even entire communities are being transformed -- through knowledge, tools and the compassion of others.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When you add your likes, you play an active role in generating awareness among your friends and family.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FB29A70-522C-3A41-B132-651B32078DD9}" type="slidenum">
              <a:rPr lang="en-US" smtClean="0"/>
              <a:pPr/>
              <a:t>10</a:t>
            </a:fld>
            <a:endParaRPr lang="en-US" dirty="0"/>
          </a:p>
        </p:txBody>
      </p:sp>
    </p:spTree>
    <p:extLst>
      <p:ext uri="{BB962C8B-B14F-4D97-AF65-F5344CB8AC3E}">
        <p14:creationId xmlns:p14="http://schemas.microsoft.com/office/powerpoint/2010/main" val="1236415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Talking Points/Additional</a:t>
            </a:r>
            <a:r>
              <a:rPr lang="en-US" sz="1200" u="sng" kern="1200" baseline="0" dirty="0" smtClean="0">
                <a:solidFill>
                  <a:schemeClr val="tx1"/>
                </a:solidFill>
                <a:latin typeface="+mn-lt"/>
                <a:ea typeface="+mn-ea"/>
                <a:cs typeface="+mn-cs"/>
              </a:rPr>
              <a:t> Information: </a:t>
            </a:r>
          </a:p>
          <a:p>
            <a:r>
              <a:rPr lang="en-US" sz="1200" kern="1200" dirty="0" smtClean="0">
                <a:solidFill>
                  <a:schemeClr val="tx1"/>
                </a:solidFill>
                <a:latin typeface="+mn-lt"/>
                <a:ea typeface="+mn-ea"/>
                <a:cs typeface="+mn-cs"/>
              </a:rPr>
              <a:t>Here are several ways to participate in CARE’s fight against global poverty. Just being here is a great start.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If you’d like to do more, I encourage you to make a donation, in any amount that works for you.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(option 1) Want to</a:t>
            </a:r>
            <a:r>
              <a:rPr lang="en-US" sz="1200" kern="1200" baseline="0" dirty="0" smtClean="0">
                <a:solidFill>
                  <a:schemeClr val="tx1"/>
                </a:solidFill>
                <a:latin typeface="+mn-lt"/>
                <a:ea typeface="+mn-ea"/>
                <a:cs typeface="+mn-cs"/>
              </a:rPr>
              <a:t> help CARE end global poverty? Donate to the #</a:t>
            </a:r>
            <a:r>
              <a:rPr lang="en-US" sz="1200" kern="1200" baseline="0" dirty="0" err="1" smtClean="0">
                <a:solidFill>
                  <a:schemeClr val="tx1"/>
                </a:solidFill>
                <a:latin typeface="+mn-lt"/>
                <a:ea typeface="+mn-ea"/>
                <a:cs typeface="+mn-cs"/>
              </a:rPr>
              <a:t>TeamCARE</a:t>
            </a:r>
            <a:r>
              <a:rPr lang="en-US" sz="1200" kern="1200" baseline="0" dirty="0" smtClean="0">
                <a:solidFill>
                  <a:schemeClr val="tx1"/>
                </a:solidFill>
                <a:latin typeface="+mn-lt"/>
                <a:ea typeface="+mn-ea"/>
                <a:cs typeface="+mn-cs"/>
              </a:rPr>
              <a:t> page today.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(Option 2) If you learned</a:t>
            </a:r>
            <a:r>
              <a:rPr lang="en-US" sz="1200" kern="1200" baseline="0" dirty="0" smtClean="0">
                <a:solidFill>
                  <a:schemeClr val="tx1"/>
                </a:solidFill>
                <a:latin typeface="+mn-lt"/>
                <a:ea typeface="+mn-ea"/>
                <a:cs typeface="+mn-cs"/>
              </a:rPr>
              <a:t> a lot from the event,  join my</a:t>
            </a:r>
            <a:r>
              <a:rPr lang="en-US" sz="1200" kern="1200" dirty="0" smtClean="0">
                <a:solidFill>
                  <a:schemeClr val="tx1"/>
                </a:solidFill>
                <a:latin typeface="+mn-lt"/>
                <a:ea typeface="+mn-ea"/>
                <a:cs typeface="+mn-cs"/>
              </a:rPr>
              <a:t> page on </a:t>
            </a:r>
            <a:r>
              <a:rPr lang="en-US" sz="1200" kern="1200" dirty="0" err="1" smtClean="0">
                <a:solidFill>
                  <a:schemeClr val="tx1"/>
                </a:solidFill>
                <a:latin typeface="+mn-lt"/>
                <a:ea typeface="+mn-ea"/>
                <a:cs typeface="+mn-cs"/>
              </a:rPr>
              <a:t>CrowdRise</a:t>
            </a:r>
            <a:r>
              <a:rPr lang="en-US" sz="1200" kern="1200" dirty="0" smtClean="0">
                <a:solidFill>
                  <a:schemeClr val="tx1"/>
                </a:solidFill>
                <a:latin typeface="+mn-lt"/>
                <a:ea typeface="+mn-ea"/>
                <a:cs typeface="+mn-cs"/>
              </a:rPr>
              <a:t>. I’d welcome your help in reaching my goal for CARE. You can go to </a:t>
            </a:r>
            <a:r>
              <a:rPr lang="en-US" sz="1200" u="sng" kern="1200" dirty="0" smtClean="0">
                <a:solidFill>
                  <a:schemeClr val="tx1"/>
                </a:solidFill>
                <a:latin typeface="+mn-lt"/>
                <a:ea typeface="+mn-ea"/>
                <a:cs typeface="+mn-cs"/>
              </a:rPr>
              <a:t>(website address)</a:t>
            </a:r>
            <a:r>
              <a:rPr lang="en-US" sz="1200" kern="1200" dirty="0" smtClean="0">
                <a:solidFill>
                  <a:schemeClr val="tx1"/>
                </a:solidFill>
                <a:latin typeface="+mn-lt"/>
                <a:ea typeface="+mn-ea"/>
                <a:cs typeface="+mn-cs"/>
              </a:rPr>
              <a:t>  if you’d like to make a donation in that way.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(Option 3) You can also start your own fundraiser on </a:t>
            </a:r>
            <a:r>
              <a:rPr lang="en-US" sz="1200" kern="1200" dirty="0" err="1" smtClean="0">
                <a:solidFill>
                  <a:schemeClr val="tx1"/>
                </a:solidFill>
                <a:latin typeface="+mn-lt"/>
                <a:ea typeface="+mn-ea"/>
                <a:cs typeface="+mn-cs"/>
              </a:rPr>
              <a:t>CrowdRise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receive step-by-step event help by signing up for your own event on the #</a:t>
            </a:r>
            <a:r>
              <a:rPr lang="en-US" sz="1200" kern="1200" baseline="0" dirty="0" err="1" smtClean="0">
                <a:solidFill>
                  <a:schemeClr val="tx1"/>
                </a:solidFill>
                <a:latin typeface="+mn-lt"/>
                <a:ea typeface="+mn-ea"/>
                <a:cs typeface="+mn-cs"/>
              </a:rPr>
              <a:t>TeamCARE</a:t>
            </a:r>
            <a:r>
              <a:rPr lang="en-US" sz="1200" kern="1200" baseline="0" dirty="0" smtClean="0">
                <a:solidFill>
                  <a:schemeClr val="tx1"/>
                </a:solidFill>
                <a:latin typeface="+mn-lt"/>
                <a:ea typeface="+mn-ea"/>
                <a:cs typeface="+mn-cs"/>
              </a:rPr>
              <a:t> Volunteer Event Toolkit page</a:t>
            </a:r>
            <a:r>
              <a:rPr lang="en-US" sz="1200" kern="1200" dirty="0" smtClean="0">
                <a:solidFill>
                  <a:schemeClr val="tx1"/>
                </a:solidFill>
                <a:latin typeface="+mn-lt"/>
                <a:ea typeface="+mn-ea"/>
                <a:cs typeface="+mn-cs"/>
              </a:rPr>
              <a:t> – it’s simple to do and the site will guide your through it in practically no time.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(Option</a:t>
            </a:r>
            <a:r>
              <a:rPr lang="en-US" sz="1200" kern="1200" baseline="0" dirty="0" smtClean="0">
                <a:solidFill>
                  <a:schemeClr val="tx1"/>
                </a:solidFill>
                <a:latin typeface="+mn-lt"/>
                <a:ea typeface="+mn-ea"/>
                <a:cs typeface="+mn-cs"/>
              </a:rPr>
              <a:t> 4) </a:t>
            </a:r>
            <a:r>
              <a:rPr lang="en-US" sz="1200" kern="1200" dirty="0" smtClean="0">
                <a:solidFill>
                  <a:schemeClr val="tx1"/>
                </a:solidFill>
                <a:latin typeface="+mn-lt"/>
                <a:ea typeface="+mn-ea"/>
                <a:cs typeface="+mn-cs"/>
              </a:rPr>
              <a:t>You can also support CARE’s mission by becoming an advocate for lasting change and speaking out about issues such as child marriage, violence and intolerance, refugees in crisis, access to education and more. Join the CARE Action Network, a group of supporters who are working to urge our nation's leaders to support global poverty issues. For example, CARE makes policy recommendations to help ensure our government’s foreign assistance programs are really devoted to positive change, not expensive band-aids. As part of the CARE Action Network you can lend your voice and communicate with officials in a meaningful way.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learn even more about CARE and</a:t>
            </a:r>
            <a:r>
              <a:rPr lang="en-US" sz="1200" kern="1200" baseline="0" dirty="0" smtClean="0">
                <a:solidFill>
                  <a:schemeClr val="tx1"/>
                </a:solidFill>
                <a:latin typeface="+mn-lt"/>
                <a:ea typeface="+mn-ea"/>
                <a:cs typeface="+mn-cs"/>
              </a:rPr>
              <a:t> their work, visit www.CARE.org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B29A70-522C-3A41-B132-651B32078DD9}" type="slidenum">
              <a:rPr lang="en-US" smtClean="0"/>
              <a:pPr/>
              <a:t>11</a:t>
            </a:fld>
            <a:endParaRPr lang="en-US" dirty="0"/>
          </a:p>
        </p:txBody>
      </p:sp>
    </p:spTree>
    <p:extLst>
      <p:ext uri="{BB962C8B-B14F-4D97-AF65-F5344CB8AC3E}">
        <p14:creationId xmlns:p14="http://schemas.microsoft.com/office/powerpoint/2010/main" val="1288855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Talking Points/Additional</a:t>
            </a:r>
            <a:r>
              <a:rPr lang="en-US" sz="1200" u="sng" kern="1200" baseline="0" dirty="0" smtClean="0">
                <a:solidFill>
                  <a:schemeClr val="tx1"/>
                </a:solidFill>
                <a:latin typeface="+mn-lt"/>
                <a:ea typeface="+mn-ea"/>
                <a:cs typeface="+mn-cs"/>
              </a:rPr>
              <a:t> Information: </a:t>
            </a:r>
          </a:p>
          <a:p>
            <a:r>
              <a:rPr lang="en-US" sz="1200" kern="1200" dirty="0" smtClean="0">
                <a:solidFill>
                  <a:schemeClr val="tx1"/>
                </a:solidFill>
                <a:latin typeface="+mn-lt"/>
                <a:ea typeface="+mn-ea"/>
                <a:cs typeface="+mn-cs"/>
              </a:rPr>
              <a:t>As Nelson Mandela has said, overcoming poverty is not a gesture of charity. It is an act of justice.”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Again, thank you for your interest and for being here (today) (tonight).  Do you have any questions? </a:t>
            </a:r>
          </a:p>
          <a:p>
            <a:endParaRPr lang="en-US" dirty="0"/>
          </a:p>
        </p:txBody>
      </p:sp>
      <p:sp>
        <p:nvSpPr>
          <p:cNvPr id="4" name="Slide Number Placeholder 3"/>
          <p:cNvSpPr>
            <a:spLocks noGrp="1"/>
          </p:cNvSpPr>
          <p:nvPr>
            <p:ph type="sldNum" sz="quarter" idx="10"/>
          </p:nvPr>
        </p:nvSpPr>
        <p:spPr/>
        <p:txBody>
          <a:bodyPr/>
          <a:lstStyle/>
          <a:p>
            <a:fld id="{4FB29A70-522C-3A41-B132-651B32078DD9}" type="slidenum">
              <a:rPr lang="en-US" smtClean="0"/>
              <a:pPr/>
              <a:t>12</a:t>
            </a:fld>
            <a:endParaRPr lang="en-US" dirty="0"/>
          </a:p>
        </p:txBody>
      </p:sp>
    </p:spTree>
    <p:extLst>
      <p:ext uri="{BB962C8B-B14F-4D97-AF65-F5344CB8AC3E}">
        <p14:creationId xmlns:p14="http://schemas.microsoft.com/office/powerpoint/2010/main" val="2249061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Talking Points/Additional</a:t>
            </a:r>
            <a:r>
              <a:rPr lang="en-US" sz="1200" u="sng" kern="1200" baseline="0" dirty="0" smtClean="0">
                <a:solidFill>
                  <a:schemeClr val="tx1"/>
                </a:solidFill>
                <a:latin typeface="+mn-lt"/>
                <a:ea typeface="+mn-ea"/>
                <a:cs typeface="+mn-cs"/>
              </a:rPr>
              <a:t> Information: </a:t>
            </a:r>
          </a:p>
          <a:p>
            <a:r>
              <a:rPr lang="en-US" sz="1200" kern="1200" dirty="0" smtClean="0">
                <a:solidFill>
                  <a:schemeClr val="tx1"/>
                </a:solidFill>
                <a:latin typeface="+mn-lt"/>
                <a:ea typeface="+mn-ea"/>
                <a:cs typeface="+mn-cs"/>
              </a:rPr>
              <a:t>CARE has a long history of reaching out to people in need. The organization was founded 70 years ago to bring help to a world devastated by war. The first CARE Package arrived in France on May 11, 1946, containing items such as dried meat, canned milk, raisins and chocolate.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the months that followed, more than 100 million CARE packages were shipped overseas in that post-war initiative, with 22 different organizations sharing their money and energy to support the effort. As Americans reached out to help, they reached into their hearts to embrace a new model of charitable giving – sending their generosity to strangers they would likely never meet, living in places they would probably never see.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Over the years, the CARE package has become a lasting symbol of  compassion and generosity.  And, as President Kennedy said, it speaks, eloquently,  in a language that everyone understands.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B29A70-522C-3A41-B132-651B32078DD9}" type="slidenum">
              <a:rPr lang="en-US" smtClean="0"/>
              <a:pPr/>
              <a:t>1</a:t>
            </a:fld>
            <a:endParaRPr lang="en-US" dirty="0"/>
          </a:p>
        </p:txBody>
      </p:sp>
    </p:spTree>
    <p:extLst>
      <p:ext uri="{BB962C8B-B14F-4D97-AF65-F5344CB8AC3E}">
        <p14:creationId xmlns:p14="http://schemas.microsoft.com/office/powerpoint/2010/main" val="236180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Talking Points/Additional</a:t>
            </a:r>
            <a:r>
              <a:rPr lang="en-US" sz="1200" u="sng" kern="1200" baseline="0" dirty="0" smtClean="0">
                <a:solidFill>
                  <a:schemeClr val="tx1"/>
                </a:solidFill>
                <a:latin typeface="+mn-lt"/>
                <a:ea typeface="+mn-ea"/>
                <a:cs typeface="+mn-cs"/>
              </a:rPr>
              <a:t> Information: </a:t>
            </a:r>
          </a:p>
          <a:p>
            <a:r>
              <a:rPr lang="en-US" sz="1200" kern="1200" dirty="0" smtClean="0">
                <a:solidFill>
                  <a:schemeClr val="tx1"/>
                </a:solidFill>
                <a:latin typeface="+mn-lt"/>
                <a:ea typeface="+mn-ea"/>
                <a:cs typeface="+mn-cs"/>
              </a:rPr>
              <a:t>CARE has evolved into an organization with a broad range of programs that reach millions of the poorest individuals in the poorest communities around the world. Instead of just delivering aid, today CARE is focused on delivering lasting change.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CARE’s hundreds of projects do more than offer temporary support and benefits.   Through its long-term poverty-fighting programs, CARE helps to strengthen people’s capacity for self-help through tools and education . . . by providing economic opportunity in the form community savings and loan associations . . . delivering relief in emergency situations caused by natural disasters and the ravages of war .  . . Influencing policy decisions at all levels of government, nationally and in international bodies  . . . and by addressing discrimination in all its forms due to race, gender and other forms of prejudice.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CARE package is working to cut poverty at its roots – with tools that help the world’s poorest communities create sustainable change . . . and lift each other from the grip of hunger, intolerance and disease.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B29A70-522C-3A41-B132-651B32078DD9}" type="slidenum">
              <a:rPr lang="en-US" smtClean="0"/>
              <a:pPr/>
              <a:t>2</a:t>
            </a:fld>
            <a:endParaRPr lang="en-US" dirty="0"/>
          </a:p>
        </p:txBody>
      </p:sp>
    </p:spTree>
    <p:extLst>
      <p:ext uri="{BB962C8B-B14F-4D97-AF65-F5344CB8AC3E}">
        <p14:creationId xmlns:p14="http://schemas.microsoft.com/office/powerpoint/2010/main" val="139934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Talking Points/Additional</a:t>
            </a:r>
            <a:r>
              <a:rPr lang="en-US" sz="1200" u="sng" kern="1200" baseline="0" dirty="0" smtClean="0">
                <a:solidFill>
                  <a:schemeClr val="tx1"/>
                </a:solidFill>
                <a:latin typeface="+mn-lt"/>
                <a:ea typeface="+mn-ea"/>
                <a:cs typeface="+mn-cs"/>
              </a:rPr>
              <a:t> Information: </a:t>
            </a:r>
          </a:p>
          <a:p>
            <a:r>
              <a:rPr lang="en-US" sz="1200" kern="1200" dirty="0" smtClean="0">
                <a:solidFill>
                  <a:schemeClr val="tx1"/>
                </a:solidFill>
                <a:latin typeface="+mn-lt"/>
                <a:ea typeface="+mn-ea"/>
                <a:cs typeface="+mn-cs"/>
              </a:rPr>
              <a:t>A focus on women and girls lies at the heart of CARE’s work – for this compelling reason:  The lack of control that women and girls have over their lives is one of the root causes of poverty.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When a woman is empowered through</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education, economic opportunity or the ability to make choices on her own, she can be a catalyst for lasting change. In fact, equipped with the resources they need to succeed, women and girls can lead themselves, their families and entire communities out of poverty.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CARE has seen it again and again, all over the world. Today you’ll see just a few snapshots of the many transformations that are taking place.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B29A70-522C-3A41-B132-651B32078DD9}" type="slidenum">
              <a:rPr lang="en-US" smtClean="0"/>
              <a:pPr/>
              <a:t>3</a:t>
            </a:fld>
            <a:endParaRPr lang="en-US" dirty="0"/>
          </a:p>
        </p:txBody>
      </p:sp>
    </p:spTree>
    <p:extLst>
      <p:ext uri="{BB962C8B-B14F-4D97-AF65-F5344CB8AC3E}">
        <p14:creationId xmlns:p14="http://schemas.microsoft.com/office/powerpoint/2010/main" val="387034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pitchFamily="-103" charset="0"/>
              <a:buNone/>
              <a:tabLst/>
              <a:defRPr/>
            </a:pPr>
            <a:r>
              <a:rPr lang="en-US" sz="1200" u="sng" kern="1200" dirty="0" smtClean="0">
                <a:solidFill>
                  <a:schemeClr val="tx1"/>
                </a:solidFill>
                <a:latin typeface="+mn-lt"/>
                <a:ea typeface="+mn-ea"/>
                <a:cs typeface="+mn-cs"/>
              </a:rPr>
              <a:t>Talking Points/Additional</a:t>
            </a:r>
            <a:r>
              <a:rPr lang="en-US" sz="1200" u="sng" kern="1200" baseline="0" dirty="0" smtClean="0">
                <a:solidFill>
                  <a:schemeClr val="tx1"/>
                </a:solidFill>
                <a:latin typeface="+mn-lt"/>
                <a:ea typeface="+mn-ea"/>
                <a:cs typeface="+mn-cs"/>
              </a:rPr>
              <a:t> Information: </a:t>
            </a:r>
          </a:p>
          <a:p>
            <a:pPr marL="0" indent="0">
              <a:buFont typeface="Arial" pitchFamily="-103" charset="0"/>
              <a:buNone/>
            </a:pPr>
            <a:endParaRPr lang="en-US" sz="1200" dirty="0" smtClean="0">
              <a:ea typeface="ＭＳ Ｐゴシック" pitchFamily="-103" charset="-128"/>
              <a:cs typeface="ＭＳ Ｐゴシック" pitchFamily="-103" charset="-128"/>
            </a:endParaRPr>
          </a:p>
          <a:p>
            <a:pPr marL="0" indent="0">
              <a:buFont typeface="Arial" pitchFamily="-103" charset="0"/>
              <a:buNone/>
            </a:pPr>
            <a:r>
              <a:rPr lang="en-US" sz="1200" dirty="0" smtClean="0">
                <a:ea typeface="ＭＳ Ｐゴシック" pitchFamily="-103" charset="-128"/>
                <a:cs typeface="ＭＳ Ｐゴシック" pitchFamily="-103" charset="-128"/>
              </a:rPr>
              <a:t>CARE is a leading humanitarian organization working in </a:t>
            </a:r>
            <a:r>
              <a:rPr lang="en-US" sz="1200" b="1" dirty="0" smtClean="0">
                <a:ea typeface="ＭＳ Ｐゴシック" pitchFamily="-103" charset="-128"/>
                <a:cs typeface="ＭＳ Ｐゴシック" pitchFamily="-103" charset="-128"/>
              </a:rPr>
              <a:t>90 countries</a:t>
            </a:r>
            <a:r>
              <a:rPr lang="en-US" sz="1200" dirty="0" smtClean="0">
                <a:ea typeface="ＭＳ Ｐゴシック" pitchFamily="-103" charset="-128"/>
                <a:cs typeface="ＭＳ Ｐゴシック" pitchFamily="-103" charset="-128"/>
              </a:rPr>
              <a:t>, supporting 880 poverty-fighting development and humanitarian aid projects to reach more than </a:t>
            </a:r>
            <a:r>
              <a:rPr lang="en-US" sz="1200" b="1" dirty="0" smtClean="0">
                <a:ea typeface="ＭＳ Ｐゴシック" pitchFamily="-103" charset="-128"/>
                <a:cs typeface="ＭＳ Ｐゴシック" pitchFamily="-103" charset="-128"/>
              </a:rPr>
              <a:t>72 million people</a:t>
            </a:r>
            <a:r>
              <a:rPr lang="en-US" sz="1200" dirty="0" smtClean="0">
                <a:ea typeface="ＭＳ Ｐゴシック" pitchFamily="-103" charset="-128"/>
                <a:cs typeface="ＭＳ Ｐゴシック" pitchFamily="-103" charset="-128"/>
              </a:rPr>
              <a:t>.  Numbers reflect fiscal</a:t>
            </a:r>
            <a:r>
              <a:rPr lang="en-US" sz="1200" baseline="0" dirty="0" smtClean="0">
                <a:ea typeface="ＭＳ Ｐゴシック" pitchFamily="-103" charset="-128"/>
                <a:cs typeface="ＭＳ Ｐゴシック" pitchFamily="-103" charset="-128"/>
              </a:rPr>
              <a:t> year 2014.  </a:t>
            </a:r>
            <a:endParaRPr lang="en-US" sz="1200" dirty="0" smtClean="0">
              <a:ea typeface="ＭＳ Ｐゴシック" pitchFamily="-103" charset="-128"/>
              <a:cs typeface="ＭＳ Ｐゴシック" pitchFamily="-103" charset="-128"/>
            </a:endParaRPr>
          </a:p>
          <a:p>
            <a:endParaRPr lang="en-US" dirty="0"/>
          </a:p>
        </p:txBody>
      </p:sp>
      <p:sp>
        <p:nvSpPr>
          <p:cNvPr id="4" name="Slide Number Placeholder 3"/>
          <p:cNvSpPr>
            <a:spLocks noGrp="1"/>
          </p:cNvSpPr>
          <p:nvPr>
            <p:ph type="sldNum" sz="quarter" idx="10"/>
          </p:nvPr>
        </p:nvSpPr>
        <p:spPr/>
        <p:txBody>
          <a:bodyPr/>
          <a:lstStyle/>
          <a:p>
            <a:fld id="{4FB29A70-522C-3A41-B132-651B32078DD9}" type="slidenum">
              <a:rPr lang="en-US" smtClean="0"/>
              <a:pPr/>
              <a:t>4</a:t>
            </a:fld>
            <a:endParaRPr lang="en-US" dirty="0"/>
          </a:p>
        </p:txBody>
      </p:sp>
    </p:spTree>
    <p:extLst>
      <p:ext uri="{BB962C8B-B14F-4D97-AF65-F5344CB8AC3E}">
        <p14:creationId xmlns:p14="http://schemas.microsoft.com/office/powerpoint/2010/main" val="315461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breadth and depth of </a:t>
            </a:r>
            <a:r>
              <a:rPr lang="en-US" sz="1200" kern="1200" dirty="0" err="1" smtClean="0">
                <a:solidFill>
                  <a:schemeClr val="tx1"/>
                </a:solidFill>
                <a:latin typeface="+mn-lt"/>
                <a:ea typeface="+mn-ea"/>
                <a:cs typeface="+mn-cs"/>
              </a:rPr>
              <a:t>CARE’s</a:t>
            </a:r>
            <a:r>
              <a:rPr lang="en-US" sz="1200" kern="1200" dirty="0" smtClean="0">
                <a:solidFill>
                  <a:schemeClr val="tx1"/>
                </a:solidFill>
                <a:latin typeface="+mn-lt"/>
                <a:ea typeface="+mn-ea"/>
                <a:cs typeface="+mn-cs"/>
              </a:rPr>
              <a:t> work are both impressive and effective. To achieve maximum, sustained impact, CARE is active in these key areas: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Sexual Reproductive Health</a:t>
            </a:r>
            <a:r>
              <a:rPr lang="en-US" sz="1200" kern="1200" dirty="0" smtClean="0">
                <a:solidFill>
                  <a:schemeClr val="tx1"/>
                </a:solidFill>
                <a:latin typeface="+mn-lt"/>
                <a:ea typeface="+mn-ea"/>
                <a:cs typeface="+mn-cs"/>
              </a:rPr>
              <a:t>, which helps women strengthen their maternal well-being and to live a life free of violence.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Assuring that women have better </a:t>
            </a:r>
            <a:r>
              <a:rPr lang="en-US" sz="1200" b="1" kern="1200" dirty="0" smtClean="0">
                <a:solidFill>
                  <a:schemeClr val="tx1"/>
                </a:solidFill>
                <a:latin typeface="+mn-lt"/>
                <a:ea typeface="+mn-ea"/>
                <a:cs typeface="+mn-cs"/>
              </a:rPr>
              <a:t>access to financial and economic resources</a:t>
            </a:r>
            <a:r>
              <a:rPr lang="en-US" sz="1200" kern="1200" dirty="0" smtClean="0">
                <a:solidFill>
                  <a:schemeClr val="tx1"/>
                </a:solidFill>
                <a:latin typeface="+mn-lt"/>
                <a:ea typeface="+mn-ea"/>
                <a:cs typeface="+mn-cs"/>
              </a:rPr>
              <a:t>, which can reduce problems that have afflicted families for generations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Humanitarian efforts </a:t>
            </a:r>
            <a:r>
              <a:rPr lang="en-US" sz="1200" kern="1200" dirty="0" smtClean="0">
                <a:solidFill>
                  <a:schemeClr val="tx1"/>
                </a:solidFill>
                <a:latin typeface="+mn-lt"/>
                <a:ea typeface="+mn-ea"/>
                <a:cs typeface="+mn-cs"/>
              </a:rPr>
              <a:t>that bring people life-saving assistance in crisis situations.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Food and nutrition security</a:t>
            </a:r>
            <a:r>
              <a:rPr lang="en-US" sz="1200" kern="1200" dirty="0" smtClean="0">
                <a:solidFill>
                  <a:schemeClr val="tx1"/>
                </a:solidFill>
                <a:latin typeface="+mn-lt"/>
                <a:ea typeface="+mn-ea"/>
                <a:cs typeface="+mn-cs"/>
              </a:rPr>
              <a:t>, which keeps families</a:t>
            </a:r>
            <a:r>
              <a:rPr lang="en-US" sz="1200" kern="1200" baseline="0" dirty="0" smtClean="0">
                <a:solidFill>
                  <a:schemeClr val="tx1"/>
                </a:solidFill>
                <a:latin typeface="+mn-lt"/>
                <a:ea typeface="+mn-ea"/>
                <a:cs typeface="+mn-cs"/>
              </a:rPr>
              <a:t> healthy, allowing them not only to survive but to thrive.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We’ll look at each of these areas through the eyes of people who are delivering and experiencing </a:t>
            </a:r>
            <a:r>
              <a:rPr lang="en-US" sz="1200" kern="1200" dirty="0" err="1" smtClean="0">
                <a:solidFill>
                  <a:schemeClr val="tx1"/>
                </a:solidFill>
                <a:latin typeface="+mn-lt"/>
                <a:ea typeface="+mn-ea"/>
                <a:cs typeface="+mn-cs"/>
              </a:rPr>
              <a:t>CARE’s</a:t>
            </a:r>
            <a:r>
              <a:rPr lang="en-US" sz="1200" kern="1200" dirty="0" smtClean="0">
                <a:solidFill>
                  <a:schemeClr val="tx1"/>
                </a:solidFill>
                <a:latin typeface="+mn-lt"/>
                <a:ea typeface="+mn-ea"/>
                <a:cs typeface="+mn-cs"/>
              </a:rPr>
              <a:t> help.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B29A70-522C-3A41-B132-651B32078DD9}" type="slidenum">
              <a:rPr lang="en-US" smtClean="0"/>
              <a:pPr/>
              <a:t>5</a:t>
            </a:fld>
            <a:endParaRPr lang="en-US" dirty="0"/>
          </a:p>
        </p:txBody>
      </p:sp>
    </p:spTree>
    <p:extLst>
      <p:ext uri="{BB962C8B-B14F-4D97-AF65-F5344CB8AC3E}">
        <p14:creationId xmlns:p14="http://schemas.microsoft.com/office/powerpoint/2010/main" val="23435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Talking Points/Additional</a:t>
            </a:r>
            <a:r>
              <a:rPr lang="en-US" sz="1200" u="sng" kern="1200" baseline="0" dirty="0" smtClean="0">
                <a:solidFill>
                  <a:schemeClr val="tx1"/>
                </a:solidFill>
                <a:latin typeface="+mn-lt"/>
                <a:ea typeface="+mn-ea"/>
                <a:cs typeface="+mn-cs"/>
              </a:rPr>
              <a:t> Information: </a:t>
            </a:r>
          </a:p>
          <a:p>
            <a:r>
              <a:rPr lang="en-US" sz="1200" kern="1200" dirty="0" smtClean="0">
                <a:solidFill>
                  <a:schemeClr val="tx1"/>
                </a:solidFill>
                <a:latin typeface="+mn-lt"/>
                <a:ea typeface="+mn-ea"/>
                <a:cs typeface="+mn-cs"/>
              </a:rPr>
              <a:t>Every 90 seconds, a woman dies from complications during pregnancy or childbirth. CARE works to reverse those statistics in many of the poorest areas on earth. </a:t>
            </a:r>
          </a:p>
          <a:p>
            <a:r>
              <a:rPr lang="en-US" sz="1200" kern="1200" dirty="0" smtClean="0">
                <a:solidFill>
                  <a:schemeClr val="tx1"/>
                </a:solidFill>
                <a:latin typeface="+mn-lt"/>
                <a:ea typeface="+mn-ea"/>
                <a:cs typeface="+mn-cs"/>
              </a:rPr>
              <a:t>In Chad, where women have an average of 6.7 babies, Dr. Jimmy </a:t>
            </a:r>
            <a:r>
              <a:rPr lang="en-US" sz="1200" kern="1200" dirty="0" err="1" smtClean="0">
                <a:solidFill>
                  <a:schemeClr val="tx1"/>
                </a:solidFill>
                <a:latin typeface="+mn-lt"/>
                <a:ea typeface="+mn-ea"/>
                <a:cs typeface="+mn-cs"/>
              </a:rPr>
              <a:t>Nzau</a:t>
            </a:r>
            <a:r>
              <a:rPr lang="en-US" sz="1200" kern="1200" dirty="0" smtClean="0">
                <a:solidFill>
                  <a:schemeClr val="tx1"/>
                </a:solidFill>
                <a:latin typeface="+mn-lt"/>
                <a:ea typeface="+mn-ea"/>
                <a:cs typeface="+mn-cs"/>
              </a:rPr>
              <a:t> led a CARE program to improve their access to family planning. After getting buy-in from religious leaders, he supplied clinics with provider training, equipment and medicines, within 60 days family planning patients grew from 100 to 1100 a month. Then the police came to warn it’s illegal to dispense contraceptives without a husband’s approval. </a:t>
            </a:r>
          </a:p>
          <a:p>
            <a:r>
              <a:rPr lang="en-US" sz="1200" kern="1200" dirty="0" smtClean="0">
                <a:solidFill>
                  <a:schemeClr val="tx1"/>
                </a:solidFill>
                <a:latin typeface="+mn-lt"/>
                <a:ea typeface="+mn-ea"/>
                <a:cs typeface="+mn-cs"/>
              </a:rPr>
              <a:t>Dr. </a:t>
            </a:r>
            <a:r>
              <a:rPr lang="en-US" sz="1200" kern="1200" dirty="0" err="1" smtClean="0">
                <a:solidFill>
                  <a:schemeClr val="tx1"/>
                </a:solidFill>
                <a:latin typeface="+mn-lt"/>
                <a:ea typeface="+mn-ea"/>
                <a:cs typeface="+mn-cs"/>
              </a:rPr>
              <a:t>Nzau</a:t>
            </a:r>
            <a:r>
              <a:rPr lang="en-US" sz="1200" kern="1200" dirty="0" smtClean="0">
                <a:solidFill>
                  <a:schemeClr val="tx1"/>
                </a:solidFill>
                <a:latin typeface="+mn-lt"/>
                <a:ea typeface="+mn-ea"/>
                <a:cs typeface="+mn-cs"/>
              </a:rPr>
              <a:t> made the officers aware – for the first time – about a 2002 law guaranteeing any woman’s right to contraceptives, regardless of spousal consent. The officers were pleased to learn about the CARE program, and later came to a two-day workshop Dr. </a:t>
            </a:r>
            <a:r>
              <a:rPr lang="en-US" sz="1200" kern="1200" dirty="0" err="1" smtClean="0">
                <a:solidFill>
                  <a:schemeClr val="tx1"/>
                </a:solidFill>
                <a:latin typeface="+mn-lt"/>
                <a:ea typeface="+mn-ea"/>
                <a:cs typeface="+mn-cs"/>
              </a:rPr>
              <a:t>Nzau</a:t>
            </a:r>
            <a:r>
              <a:rPr lang="en-US" sz="1200" kern="1200" dirty="0" smtClean="0">
                <a:solidFill>
                  <a:schemeClr val="tx1"/>
                </a:solidFill>
                <a:latin typeface="+mn-lt"/>
                <a:ea typeface="+mn-ea"/>
                <a:cs typeface="+mn-cs"/>
              </a:rPr>
              <a:t> facilitated. Police and military groups even committed to act as counselors or conflict negotiators for couples who disagree about family planning. The interest of men and boys is a powerful by-product of CARE’s work to empower women and girls.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Additional presentation tool</a:t>
            </a:r>
            <a:r>
              <a:rPr lang="en-US" sz="1200" kern="1200" baseline="0" dirty="0" smtClean="0">
                <a:solidFill>
                  <a:schemeClr val="tx1"/>
                </a:solidFill>
                <a:latin typeface="+mn-lt"/>
                <a:ea typeface="+mn-ea"/>
                <a:cs typeface="+mn-cs"/>
              </a:rPr>
              <a:t> about CARE’s work in Family Planning: https://www.youtube.com/watch?v=fKFZuRHaX2o</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sources:</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http://www.care.org/work/health/maternal-health</a:t>
            </a:r>
          </a:p>
          <a:p>
            <a:r>
              <a:rPr lang="en-US" sz="1200" u="sng" kern="1200" dirty="0" smtClean="0">
                <a:solidFill>
                  <a:schemeClr val="tx1"/>
                </a:solidFill>
                <a:latin typeface="+mn-lt"/>
                <a:ea typeface="+mn-ea"/>
                <a:cs typeface="+mn-cs"/>
                <a:hlinkClick r:id="rId3"/>
              </a:rPr>
              <a:t>http://saportareport.com/leadership/globalhealth/2014/11/10/family-planning-in-chad/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B29A70-522C-3A41-B132-651B32078DD9}" type="slidenum">
              <a:rPr lang="en-US" smtClean="0"/>
              <a:pPr/>
              <a:t>6</a:t>
            </a:fld>
            <a:endParaRPr lang="en-US" dirty="0"/>
          </a:p>
        </p:txBody>
      </p:sp>
    </p:spTree>
    <p:extLst>
      <p:ext uri="{BB962C8B-B14F-4D97-AF65-F5344CB8AC3E}">
        <p14:creationId xmlns:p14="http://schemas.microsoft.com/office/powerpoint/2010/main" val="42845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Talking Points/Additional</a:t>
            </a:r>
            <a:r>
              <a:rPr lang="en-US" sz="1200" u="sng" kern="1200" baseline="0" dirty="0" smtClean="0">
                <a:solidFill>
                  <a:schemeClr val="tx1"/>
                </a:solidFill>
                <a:latin typeface="+mn-lt"/>
                <a:ea typeface="+mn-ea"/>
                <a:cs typeface="+mn-cs"/>
              </a:rPr>
              <a:t> Information: </a:t>
            </a:r>
          </a:p>
          <a:p>
            <a:r>
              <a:rPr lang="en-US" sz="1200" kern="1200" dirty="0" err="1" smtClean="0">
                <a:solidFill>
                  <a:schemeClr val="tx1"/>
                </a:solidFill>
                <a:latin typeface="+mn-lt"/>
                <a:ea typeface="+mn-ea"/>
                <a:cs typeface="+mn-cs"/>
              </a:rPr>
              <a:t>Biti</a:t>
            </a:r>
            <a:r>
              <a:rPr lang="en-US" sz="1200" kern="1200" dirty="0" smtClean="0">
                <a:solidFill>
                  <a:schemeClr val="tx1"/>
                </a:solidFill>
                <a:latin typeface="+mn-lt"/>
                <a:ea typeface="+mn-ea"/>
                <a:cs typeface="+mn-cs"/>
              </a:rPr>
              <a:t> Rose </a:t>
            </a:r>
            <a:r>
              <a:rPr lang="en-US" sz="1200" kern="1200" dirty="0" err="1" smtClean="0">
                <a:solidFill>
                  <a:schemeClr val="tx1"/>
                </a:solidFill>
                <a:latin typeface="+mn-lt"/>
                <a:ea typeface="+mn-ea"/>
                <a:cs typeface="+mn-cs"/>
              </a:rPr>
              <a:t>Nasani</a:t>
            </a:r>
            <a:r>
              <a:rPr lang="en-US" sz="1200" kern="1200" dirty="0" smtClean="0">
                <a:solidFill>
                  <a:schemeClr val="tx1"/>
                </a:solidFill>
                <a:latin typeface="+mn-lt"/>
                <a:ea typeface="+mn-ea"/>
                <a:cs typeface="+mn-cs"/>
              </a:rPr>
              <a:t> and her husband Alfred had long lived under the grip of poverty in their Malawi village of </a:t>
            </a:r>
            <a:r>
              <a:rPr lang="en-US" sz="1200" kern="1200" dirty="0" err="1" smtClean="0">
                <a:solidFill>
                  <a:schemeClr val="tx1"/>
                </a:solidFill>
                <a:latin typeface="+mn-lt"/>
                <a:ea typeface="+mn-ea"/>
                <a:cs typeface="+mn-cs"/>
              </a:rPr>
              <a:t>Masumba</a:t>
            </a:r>
            <a:r>
              <a:rPr lang="en-US" sz="1200" kern="1200" dirty="0" smtClean="0">
                <a:solidFill>
                  <a:schemeClr val="tx1"/>
                </a:solidFill>
                <a:latin typeface="+mn-lt"/>
                <a:ea typeface="+mn-ea"/>
                <a:cs typeface="+mn-cs"/>
              </a:rPr>
              <a:t>. They had to pull their son out of fourth grade because they couldn’t afford the five dollars a term it cost to send him to school. They farmed only a portion of their two-and-a half acre plot because there was no money for seed.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Then something happened to change </a:t>
            </a:r>
            <a:r>
              <a:rPr lang="en-US" sz="1200" kern="1200" dirty="0" err="1" smtClean="0">
                <a:solidFill>
                  <a:schemeClr val="tx1"/>
                </a:solidFill>
                <a:latin typeface="+mn-lt"/>
                <a:ea typeface="+mn-ea"/>
                <a:cs typeface="+mn-cs"/>
              </a:rPr>
              <a:t>Biti</a:t>
            </a:r>
            <a:r>
              <a:rPr lang="en-US" sz="1200" kern="1200" dirty="0" smtClean="0">
                <a:solidFill>
                  <a:schemeClr val="tx1"/>
                </a:solidFill>
                <a:latin typeface="+mn-lt"/>
                <a:ea typeface="+mn-ea"/>
                <a:cs typeface="+mn-cs"/>
              </a:rPr>
              <a:t> Rose’s life. CARE introduced the Village Savings and Loan Association to the women of </a:t>
            </a:r>
            <a:r>
              <a:rPr lang="en-US" sz="1200" kern="1200" dirty="0" err="1" smtClean="0">
                <a:solidFill>
                  <a:schemeClr val="tx1"/>
                </a:solidFill>
                <a:latin typeface="+mn-lt"/>
                <a:ea typeface="+mn-ea"/>
                <a:cs typeface="+mn-cs"/>
              </a:rPr>
              <a:t>Masumba</a:t>
            </a:r>
            <a:r>
              <a:rPr lang="en-US" sz="1200" kern="1200" dirty="0" smtClean="0">
                <a:solidFill>
                  <a:schemeClr val="tx1"/>
                </a:solidFill>
                <a:latin typeface="+mn-lt"/>
                <a:ea typeface="+mn-ea"/>
                <a:cs typeface="+mn-cs"/>
              </a:rPr>
              <a:t>. Each week </a:t>
            </a:r>
            <a:r>
              <a:rPr lang="en-US" sz="1200" kern="1200" dirty="0" err="1" smtClean="0">
                <a:solidFill>
                  <a:schemeClr val="tx1"/>
                </a:solidFill>
                <a:latin typeface="+mn-lt"/>
                <a:ea typeface="+mn-ea"/>
                <a:cs typeface="+mn-cs"/>
              </a:rPr>
              <a:t>Biti</a:t>
            </a:r>
            <a:r>
              <a:rPr lang="en-US" sz="1200" kern="1200" dirty="0" smtClean="0">
                <a:solidFill>
                  <a:schemeClr val="tx1"/>
                </a:solidFill>
                <a:latin typeface="+mn-lt"/>
                <a:ea typeface="+mn-ea"/>
                <a:cs typeface="+mn-cs"/>
              </a:rPr>
              <a:t> Rose and about 20 others would meet to deposit 10 cents each in the VSLA lock box. At one point, </a:t>
            </a:r>
            <a:r>
              <a:rPr lang="en-US" sz="1200" kern="1200" dirty="0" err="1" smtClean="0">
                <a:solidFill>
                  <a:schemeClr val="tx1"/>
                </a:solidFill>
                <a:latin typeface="+mn-lt"/>
                <a:ea typeface="+mn-ea"/>
                <a:cs typeface="+mn-cs"/>
              </a:rPr>
              <a:t>Biti</a:t>
            </a:r>
            <a:r>
              <a:rPr lang="en-US" sz="1200" kern="1200" dirty="0" smtClean="0">
                <a:solidFill>
                  <a:schemeClr val="tx1"/>
                </a:solidFill>
                <a:latin typeface="+mn-lt"/>
                <a:ea typeface="+mn-ea"/>
                <a:cs typeface="+mn-cs"/>
              </a:rPr>
              <a:t> Rose took out a $2 loan and used it to make doughnuts, which she sold for two cents apiece. </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She’s defeating poverty with a $2 loan and 2-cent doughnuts.</a:t>
            </a:r>
            <a:r>
              <a:rPr lang="en-US" baseline="0" dirty="0" smtClean="0"/>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Soon she was pocketing several dollars a day in profits and Alfred began growing and selling vegetables. Their incomes allowed the </a:t>
            </a:r>
            <a:r>
              <a:rPr lang="en-US" sz="1200" kern="1200" dirty="0" err="1" smtClean="0">
                <a:solidFill>
                  <a:schemeClr val="tx1"/>
                </a:solidFill>
                <a:latin typeface="+mn-lt"/>
                <a:ea typeface="+mn-ea"/>
                <a:cs typeface="+mn-cs"/>
              </a:rPr>
              <a:t>Nasonis</a:t>
            </a:r>
            <a:r>
              <a:rPr lang="en-US" sz="1200" kern="1200" dirty="0" smtClean="0">
                <a:solidFill>
                  <a:schemeClr val="tx1"/>
                </a:solidFill>
                <a:latin typeface="+mn-lt"/>
                <a:ea typeface="+mn-ea"/>
                <a:cs typeface="+mn-cs"/>
              </a:rPr>
              <a:t> to buy fertilizer. Now they hire 10 people to work the land they own or lease. Instead of the single bag of corn they used to harvest, the </a:t>
            </a:r>
            <a:r>
              <a:rPr lang="en-US" sz="1200" kern="1200" dirty="0" err="1" smtClean="0">
                <a:solidFill>
                  <a:schemeClr val="tx1"/>
                </a:solidFill>
                <a:latin typeface="+mn-lt"/>
                <a:ea typeface="+mn-ea"/>
                <a:cs typeface="+mn-cs"/>
              </a:rPr>
              <a:t>Nasonis</a:t>
            </a:r>
            <a:r>
              <a:rPr lang="en-US" sz="1200" kern="1200" dirty="0" smtClean="0">
                <a:solidFill>
                  <a:schemeClr val="tx1"/>
                </a:solidFill>
                <a:latin typeface="+mn-lt"/>
                <a:ea typeface="+mn-ea"/>
                <a:cs typeface="+mn-cs"/>
              </a:rPr>
              <a:t> fill seven oxcarts with their bounty. And </a:t>
            </a:r>
            <a:r>
              <a:rPr lang="en-US" sz="1200" kern="1200" dirty="0" err="1" smtClean="0">
                <a:solidFill>
                  <a:schemeClr val="tx1"/>
                </a:solidFill>
                <a:latin typeface="+mn-lt"/>
                <a:ea typeface="+mn-ea"/>
                <a:cs typeface="+mn-cs"/>
              </a:rPr>
              <a:t>Biti</a:t>
            </a:r>
            <a:r>
              <a:rPr lang="en-US" sz="1200" kern="1200" dirty="0" smtClean="0">
                <a:solidFill>
                  <a:schemeClr val="tx1"/>
                </a:solidFill>
                <a:latin typeface="+mn-lt"/>
                <a:ea typeface="+mn-ea"/>
                <a:cs typeface="+mn-cs"/>
              </a:rPr>
              <a:t> Rose plans on using the proceeds to send her younger children to university.</a:t>
            </a:r>
            <a:r>
              <a:rPr lang="en-US" dirty="0" smtClean="0"/>
              <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FB29A70-522C-3A41-B132-651B32078DD9}" type="slidenum">
              <a:rPr lang="en-US" smtClean="0"/>
              <a:pPr/>
              <a:t>7</a:t>
            </a:fld>
            <a:endParaRPr lang="en-US" dirty="0"/>
          </a:p>
        </p:txBody>
      </p:sp>
    </p:spTree>
    <p:extLst>
      <p:ext uri="{BB962C8B-B14F-4D97-AF65-F5344CB8AC3E}">
        <p14:creationId xmlns:p14="http://schemas.microsoft.com/office/powerpoint/2010/main" val="90408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Talking Points/Additional</a:t>
            </a:r>
            <a:r>
              <a:rPr lang="en-US" sz="1200" u="sng" kern="1200" baseline="0" dirty="0" smtClean="0">
                <a:solidFill>
                  <a:schemeClr val="tx1"/>
                </a:solidFill>
                <a:latin typeface="+mn-lt"/>
                <a:ea typeface="+mn-ea"/>
                <a:cs typeface="+mn-cs"/>
              </a:rPr>
              <a:t> Information: </a:t>
            </a:r>
          </a:p>
          <a:p>
            <a:r>
              <a:rPr lang="en-US" sz="1200" kern="1200" dirty="0" smtClean="0">
                <a:solidFill>
                  <a:schemeClr val="tx1"/>
                </a:solidFill>
                <a:latin typeface="+mn-lt"/>
                <a:ea typeface="+mn-ea"/>
                <a:cs typeface="+mn-cs"/>
              </a:rPr>
              <a:t>When Nepal’s devastating earthquake jolted </a:t>
            </a:r>
            <a:r>
              <a:rPr lang="en-US" sz="1200" kern="1200" dirty="0" err="1" smtClean="0">
                <a:solidFill>
                  <a:schemeClr val="tx1"/>
                </a:solidFill>
                <a:latin typeface="+mn-lt"/>
                <a:ea typeface="+mn-ea"/>
                <a:cs typeface="+mn-cs"/>
              </a:rPr>
              <a:t>Thuli</a:t>
            </a:r>
            <a:r>
              <a:rPr lang="en-US" sz="1200" kern="1200" dirty="0" smtClean="0">
                <a:solidFill>
                  <a:schemeClr val="tx1"/>
                </a:solidFill>
                <a:latin typeface="+mn-lt"/>
                <a:ea typeface="+mn-ea"/>
                <a:cs typeface="+mn-cs"/>
              </a:rPr>
              <a:t> Lama to the ground, she struggled to stand up – and barely escaped before her house collapsed. At 72, she was unable to walk the long distance to receive relief materials the government handed out. She’d been sleeping on the ground before CARE arrived with mattresses, rice, noodles and water purifiers.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CARE rushes to crisis situations all over the world. Last year CARE responded to the needs of 12,000,000 people left homeless by acts of nature or violent forces of war. With nothing but the clothes they are wearing, many spend months, and even years, waiting for an end to their misery. In so many places, CARE is there offering supplies, support and hope. </a:t>
            </a:r>
            <a:endParaRPr lang="en-US" dirty="0"/>
          </a:p>
        </p:txBody>
      </p:sp>
      <p:sp>
        <p:nvSpPr>
          <p:cNvPr id="4" name="Slide Number Placeholder 3"/>
          <p:cNvSpPr>
            <a:spLocks noGrp="1"/>
          </p:cNvSpPr>
          <p:nvPr>
            <p:ph type="sldNum" sz="quarter" idx="10"/>
          </p:nvPr>
        </p:nvSpPr>
        <p:spPr/>
        <p:txBody>
          <a:bodyPr/>
          <a:lstStyle/>
          <a:p>
            <a:fld id="{4FB29A70-522C-3A41-B132-651B32078DD9}" type="slidenum">
              <a:rPr lang="en-US" smtClean="0"/>
              <a:pPr/>
              <a:t>8</a:t>
            </a:fld>
            <a:endParaRPr lang="en-US" dirty="0"/>
          </a:p>
        </p:txBody>
      </p:sp>
    </p:spTree>
    <p:extLst>
      <p:ext uri="{BB962C8B-B14F-4D97-AF65-F5344CB8AC3E}">
        <p14:creationId xmlns:p14="http://schemas.microsoft.com/office/powerpoint/2010/main" val="454472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Option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87075" y="987552"/>
            <a:ext cx="6400800" cy="1371600"/>
          </a:xfrm>
        </p:spPr>
        <p:txBody>
          <a:bodyPr/>
          <a:lstStyle>
            <a:lvl1pPr algn="l">
              <a:defRPr sz="3400">
                <a:solidFill>
                  <a:srgbClr val="FFFFFF"/>
                </a:solidFill>
                <a:effectLst/>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587075" y="2514600"/>
            <a:ext cx="6400800" cy="685800"/>
          </a:xfrm>
        </p:spPr>
        <p:txBody>
          <a:bodyPr/>
          <a:lstStyle>
            <a:lvl1pPr marL="0" indent="0" algn="l">
              <a:buFont typeface="Times" pitchFamily="-96" charset="0"/>
              <a:buNone/>
              <a:defRPr kumimoji="0" lang="en-US" sz="1800" b="0" i="0" u="none" strike="noStrike" kern="0" cap="none" spc="0" normalizeH="0" baseline="0" noProof="0" dirty="0">
                <a:ln>
                  <a:noFill/>
                </a:ln>
                <a:solidFill>
                  <a:srgbClr val="FFFFFF"/>
                </a:solidFill>
                <a:effectLst/>
                <a:uLnTx/>
                <a:uFillTx/>
                <a:latin typeface="Arial"/>
                <a:ea typeface="+mn-ea"/>
                <a:cs typeface="Arial"/>
              </a:defRPr>
            </a:lvl1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lstStyle/>
          <a:p>
            <a:r>
              <a:rPr lang="en-US" dirty="0" smtClean="0"/>
              <a:t>Click icon to add picture</a:t>
            </a:r>
            <a:endParaRPr lang="en-US" dirty="0"/>
          </a:p>
        </p:txBody>
      </p:sp>
      <p:sp>
        <p:nvSpPr>
          <p:cNvPr id="6" name="Date Placeholder 5"/>
          <p:cNvSpPr>
            <a:spLocks noGrp="1"/>
          </p:cNvSpPr>
          <p:nvPr>
            <p:ph type="dt" sz="half" idx="11"/>
          </p:nvPr>
        </p:nvSpPr>
        <p:spPr/>
        <p:txBody>
          <a:bodyPr/>
          <a:lstStyle/>
          <a:p>
            <a:fld id="{DFD34F8D-0FF8-0A4C-9370-8F9316DF3A96}" type="datetime4">
              <a:rPr lang="en-US" smtClean="0"/>
              <a:pPr/>
              <a:t>August 31, 2015</a:t>
            </a:fld>
            <a:endParaRPr lang="en-US" dirty="0"/>
          </a:p>
        </p:txBody>
      </p:sp>
      <p:sp>
        <p:nvSpPr>
          <p:cNvPr id="7" name="Slide Number Placeholder 6"/>
          <p:cNvSpPr>
            <a:spLocks noGrp="1"/>
          </p:cNvSpPr>
          <p:nvPr>
            <p:ph type="sldNum" sz="quarter" idx="12"/>
          </p:nvPr>
        </p:nvSpPr>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r>
              <a:rPr lang="en-US" dirty="0" smtClean="0"/>
              <a:t>Click icon to add picture</a:t>
            </a:r>
            <a:endParaRPr lang="en-US" dirty="0"/>
          </a:p>
        </p:txBody>
      </p:sp>
      <p:sp>
        <p:nvSpPr>
          <p:cNvPr id="10" name="Picture Placeholder 9"/>
          <p:cNvSpPr>
            <a:spLocks noGrp="1"/>
          </p:cNvSpPr>
          <p:nvPr>
            <p:ph type="pic" sz="quarter" idx="11"/>
          </p:nvPr>
        </p:nvSpPr>
        <p:spPr>
          <a:xfrm>
            <a:off x="6172200" y="3657600"/>
            <a:ext cx="2514600" cy="2057400"/>
          </a:xfrm>
        </p:spPr>
        <p:txBody>
          <a:bodyPr/>
          <a:lstStyle/>
          <a:p>
            <a:r>
              <a:rPr lang="en-US" dirty="0" smtClean="0"/>
              <a:t>Click icon to add picture</a:t>
            </a:r>
            <a:endParaRPr lang="en-US" dirty="0"/>
          </a:p>
        </p:txBody>
      </p:sp>
      <p:sp>
        <p:nvSpPr>
          <p:cNvPr id="7" name="Date Placeholder 6"/>
          <p:cNvSpPr>
            <a:spLocks noGrp="1"/>
          </p:cNvSpPr>
          <p:nvPr>
            <p:ph type="dt" sz="half" idx="12"/>
          </p:nvPr>
        </p:nvSpPr>
        <p:spPr/>
        <p:txBody>
          <a:bodyPr/>
          <a:lstStyle/>
          <a:p>
            <a:fld id="{FED5728B-BF4D-044B-8B99-EB2BF35BCBF7}" type="datetime4">
              <a:rPr lang="en-US" smtClean="0"/>
              <a:pPr/>
              <a:t>August 31, 2015</a:t>
            </a:fld>
            <a:endParaRPr lang="en-US" dirty="0"/>
          </a:p>
        </p:txBody>
      </p:sp>
      <p:sp>
        <p:nvSpPr>
          <p:cNvPr id="12" name="Slide Number Placeholder 11"/>
          <p:cNvSpPr>
            <a:spLocks noGrp="1"/>
          </p:cNvSpPr>
          <p:nvPr>
            <p:ph type="sldNum" sz="quarter" idx="13"/>
          </p:nvPr>
        </p:nvSpPr>
        <p:spPr/>
        <p:txBody>
          <a:bodyPr/>
          <a:lstStyle/>
          <a:p>
            <a:fld id="{43183C4C-EBF1-1A4D-90EC-74EBA7EEE60F}" type="slidenum">
              <a:rPr lang="en-US" smtClean="0"/>
              <a:pPr/>
              <a:t>‹#›</a:t>
            </a:fld>
            <a:endParaRPr lang="en-US" dirty="0"/>
          </a:p>
        </p:txBody>
      </p:sp>
      <p:sp>
        <p:nvSpPr>
          <p:cNvPr id="13" name="Footer Placeholder 12"/>
          <p:cNvSpPr>
            <a:spLocks noGrp="1"/>
          </p:cNvSpPr>
          <p:nvPr>
            <p:ph type="ftr" sz="quarter" idx="14"/>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lstStyle/>
          <a:p>
            <a:r>
              <a:rPr lang="en-US" dirty="0" smtClean="0"/>
              <a:t>Click icon to add picture</a:t>
            </a:r>
            <a:endParaRPr lang="en-US" dirty="0"/>
          </a:p>
        </p:txBody>
      </p:sp>
      <p:sp>
        <p:nvSpPr>
          <p:cNvPr id="10" name="Picture Placeholder 9"/>
          <p:cNvSpPr>
            <a:spLocks noGrp="1"/>
          </p:cNvSpPr>
          <p:nvPr>
            <p:ph type="pic" sz="quarter" idx="11"/>
          </p:nvPr>
        </p:nvSpPr>
        <p:spPr>
          <a:xfrm>
            <a:off x="6172200" y="3657600"/>
            <a:ext cx="2514600" cy="2057400"/>
          </a:xfrm>
        </p:spPr>
        <p:txBody>
          <a:bodyPr/>
          <a:lstStyle/>
          <a:p>
            <a:r>
              <a:rPr lang="en-US" dirty="0" smtClean="0"/>
              <a:t>Click icon to add picture</a:t>
            </a:r>
            <a:endParaRPr lang="en-US" dirty="0"/>
          </a:p>
        </p:txBody>
      </p:sp>
      <p:sp>
        <p:nvSpPr>
          <p:cNvPr id="7" name="Date Placeholder 6"/>
          <p:cNvSpPr>
            <a:spLocks noGrp="1"/>
          </p:cNvSpPr>
          <p:nvPr>
            <p:ph type="dt" sz="half" idx="12"/>
          </p:nvPr>
        </p:nvSpPr>
        <p:spPr/>
        <p:txBody>
          <a:bodyPr/>
          <a:lstStyle/>
          <a:p>
            <a:fld id="{079CA29D-28C9-2248-A761-F55E7127D816}" type="datetime4">
              <a:rPr lang="en-US" smtClean="0"/>
              <a:pPr/>
              <a:t>August 31, 2015</a:t>
            </a:fld>
            <a:endParaRPr lang="en-US" dirty="0"/>
          </a:p>
        </p:txBody>
      </p:sp>
      <p:sp>
        <p:nvSpPr>
          <p:cNvPr id="12" name="Slide Number Placeholder 11"/>
          <p:cNvSpPr>
            <a:spLocks noGrp="1"/>
          </p:cNvSpPr>
          <p:nvPr>
            <p:ph type="sldNum" sz="quarter" idx="13"/>
          </p:nvPr>
        </p:nvSpPr>
        <p:spPr/>
        <p:txBody>
          <a:bodyPr/>
          <a:lstStyle/>
          <a:p>
            <a:fld id="{43183C4C-EBF1-1A4D-90EC-74EBA7EEE60F}" type="slidenum">
              <a:rPr lang="en-US" smtClean="0"/>
              <a:pPr/>
              <a:t>‹#›</a:t>
            </a:fld>
            <a:endParaRPr lang="en-US" dirty="0"/>
          </a:p>
        </p:txBody>
      </p:sp>
      <p:sp>
        <p:nvSpPr>
          <p:cNvPr id="13" name="Footer Placeholder 12"/>
          <p:cNvSpPr>
            <a:spLocks noGrp="1"/>
          </p:cNvSpPr>
          <p:nvPr>
            <p:ph type="ftr" sz="quarter" idx="14"/>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p>
            <a:fld id="{F8B293FC-240A-2B47-A4B9-2A0ED8243C12}" type="datetime4">
              <a:rPr lang="en-US" smtClean="0"/>
              <a:pPr/>
              <a:t>August 31, 2015</a:t>
            </a:fld>
            <a:endParaRPr lang="en-US" dirty="0"/>
          </a:p>
        </p:txBody>
      </p:sp>
      <p:sp>
        <p:nvSpPr>
          <p:cNvPr id="8" name="Slide Number Placeholder 7"/>
          <p:cNvSpPr>
            <a:spLocks noGrp="1"/>
          </p:cNvSpPr>
          <p:nvPr>
            <p:ph type="sldNum" sz="quarter" idx="12"/>
          </p:nvPr>
        </p:nvSpPr>
        <p:spPr/>
        <p:txBody>
          <a:bodyPr/>
          <a:lstStyle/>
          <a:p>
            <a:fld id="{43183C4C-EBF1-1A4D-90EC-74EBA7EEE60F}" type="slidenum">
              <a:rPr lang="en-US" smtClean="0"/>
              <a:pPr/>
              <a:t>‹#›</a:t>
            </a:fld>
            <a:endParaRPr lang="en-US" dirty="0"/>
          </a:p>
        </p:txBody>
      </p:sp>
      <p:sp>
        <p:nvSpPr>
          <p:cNvPr id="9" name="Footer Placeholder 8"/>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Date Placeholder 5"/>
          <p:cNvSpPr>
            <a:spLocks noGrp="1"/>
          </p:cNvSpPr>
          <p:nvPr>
            <p:ph type="dt" sz="half" idx="11"/>
          </p:nvPr>
        </p:nvSpPr>
        <p:spPr/>
        <p:txBody>
          <a:bodyPr/>
          <a:lstStyle/>
          <a:p>
            <a:fld id="{D4C3ECA7-4284-4D40-B17E-1434E041DA03}" type="datetime4">
              <a:rPr lang="en-US" smtClean="0"/>
              <a:pPr/>
              <a:t>August 31, 2015</a:t>
            </a:fld>
            <a:endParaRPr lang="en-US" dirty="0"/>
          </a:p>
        </p:txBody>
      </p:sp>
      <p:sp>
        <p:nvSpPr>
          <p:cNvPr id="7" name="Slide Number Placeholder 6"/>
          <p:cNvSpPr>
            <a:spLocks noGrp="1"/>
          </p:cNvSpPr>
          <p:nvPr>
            <p:ph type="sldNum" sz="quarter" idx="12"/>
          </p:nvPr>
        </p:nvSpPr>
        <p:spPr/>
        <p:txBody>
          <a:bodyPr/>
          <a:lstStyle/>
          <a:p>
            <a:fld id="{43183C4C-EBF1-1A4D-90EC-74EBA7EEE60F}" type="slidenum">
              <a:rPr lang="en-US" smtClean="0"/>
              <a:pPr/>
              <a:t>‹#›</a:t>
            </a:fld>
            <a:endParaRPr lang="en-US" dirty="0"/>
          </a:p>
        </p:txBody>
      </p:sp>
      <p:sp>
        <p:nvSpPr>
          <p:cNvPr id="10" name="Footer Placeholder 9"/>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Date Placeholder 8"/>
          <p:cNvSpPr>
            <a:spLocks noGrp="1"/>
          </p:cNvSpPr>
          <p:nvPr>
            <p:ph type="dt" sz="half" idx="11"/>
          </p:nvPr>
        </p:nvSpPr>
        <p:spPr/>
        <p:txBody>
          <a:bodyPr/>
          <a:lstStyle/>
          <a:p>
            <a:fld id="{EB150E70-D52A-0D4C-9EA3-EAA94E8FF529}" type="datetime4">
              <a:rPr lang="en-US" smtClean="0"/>
              <a:pPr/>
              <a:t>August 31, 2015</a:t>
            </a:fld>
            <a:endParaRPr lang="en-US" dirty="0"/>
          </a:p>
        </p:txBody>
      </p:sp>
      <p:sp>
        <p:nvSpPr>
          <p:cNvPr id="10" name="Slide Number Placeholder 9"/>
          <p:cNvSpPr>
            <a:spLocks noGrp="1"/>
          </p:cNvSpPr>
          <p:nvPr>
            <p:ph type="sldNum" sz="quarter" idx="12"/>
          </p:nvPr>
        </p:nvSpPr>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E69F0A-F593-684E-92B7-0F37C0FC3A15}" type="datetime4">
              <a:rPr lang="en-US" smtClean="0"/>
              <a:pPr/>
              <a:t>August 31, 2015</a:t>
            </a:fld>
            <a:endParaRPr lang="en-US" dirty="0"/>
          </a:p>
        </p:txBody>
      </p:sp>
      <p:sp>
        <p:nvSpPr>
          <p:cNvPr id="5" name="Slide Number Placeholder 4"/>
          <p:cNvSpPr>
            <a:spLocks noGrp="1"/>
          </p:cNvSpPr>
          <p:nvPr>
            <p:ph type="sldNum" sz="quarter" idx="11"/>
          </p:nvPr>
        </p:nvSpPr>
        <p:spPr/>
        <p:txBody>
          <a:bodyPr/>
          <a:lstStyle/>
          <a:p>
            <a:fld id="{43183C4C-EBF1-1A4D-90EC-74EBA7EEE60F}" type="slidenum">
              <a:rPr lang="en-US" smtClean="0"/>
              <a:pPr/>
              <a:t>‹#›</a:t>
            </a:fld>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Layout No Ta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5014AA15-4505-4746-854C-B4245962D80A}" type="datetime4">
              <a:rPr lang="en-US" smtClean="0"/>
              <a:pPr/>
              <a:t>August 31, 2015</a:t>
            </a:fld>
            <a:endParaRPr lang="en-US" dirty="0"/>
          </a:p>
        </p:txBody>
      </p:sp>
      <p:sp>
        <p:nvSpPr>
          <p:cNvPr id="5" name="Slide Number Placeholder 4"/>
          <p:cNvSpPr>
            <a:spLocks noGrp="1"/>
          </p:cNvSpPr>
          <p:nvPr>
            <p:ph type="sldNum" sz="quarter" idx="12"/>
          </p:nvPr>
        </p:nvSpPr>
        <p:spPr/>
        <p:txBody>
          <a:bodyPr/>
          <a:lstStyle/>
          <a:p>
            <a:fld id="{43183C4C-EBF1-1A4D-90EC-74EBA7EEE60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lvl1pPr>
              <a:defRPr b="1" i="0">
                <a:latin typeface="Arial"/>
                <a:cs typeface="Aria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b="0" i="0">
                <a:latin typeface="Arial"/>
                <a:cs typeface="Arial"/>
              </a:defRPr>
            </a:lvl1pPr>
            <a:lvl2pPr marL="457200" indent="-228600">
              <a:buFont typeface="Arial"/>
              <a:buChar char="•"/>
              <a:defRPr sz="2000" b="0" i="0">
                <a:latin typeface="Arial"/>
                <a:cs typeface="Arial"/>
              </a:defRPr>
            </a:lvl2pPr>
            <a:lvl3pPr marL="685800" indent="-228600">
              <a:buFont typeface="Arial"/>
              <a:buChar char="•"/>
              <a:defRPr b="0" i="0">
                <a:latin typeface="Arial"/>
                <a:cs typeface="Arial"/>
              </a:defRPr>
            </a:lvl3pPr>
            <a:lvl4pPr marL="914400" indent="-228600">
              <a:defRPr b="0" i="0">
                <a:latin typeface="Arial"/>
                <a:cs typeface="Arial"/>
              </a:defRPr>
            </a:lvl4pPr>
            <a:lvl5pPr marL="1143000" indent="-228600">
              <a:defRPr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sz="800">
                <a:latin typeface="Arial"/>
                <a:cs typeface="Arial"/>
              </a:defRPr>
            </a:lvl1pPr>
          </a:lstStyle>
          <a:p>
            <a:fld id="{6CAFDA20-6451-C940-AA87-38B82C1D3BB4}" type="datetime4">
              <a:rPr lang="en-US" smtClean="0"/>
              <a:pPr/>
              <a:t>August 31, 2015</a:t>
            </a:fld>
            <a:endParaRPr lang="en-US" dirty="0"/>
          </a:p>
        </p:txBody>
      </p:sp>
      <p:sp>
        <p:nvSpPr>
          <p:cNvPr id="8" name="Slide Number Placeholder 7"/>
          <p:cNvSpPr>
            <a:spLocks noGrp="1"/>
          </p:cNvSpPr>
          <p:nvPr>
            <p:ph type="sldNum" sz="quarter" idx="11"/>
          </p:nvPr>
        </p:nvSpPr>
        <p:spPr/>
        <p:txBody>
          <a:bodyPr/>
          <a:lstStyle>
            <a:lvl1pPr>
              <a:defRPr sz="800">
                <a:latin typeface="Arial"/>
                <a:cs typeface="Arial"/>
              </a:defRPr>
            </a:lvl1pPr>
          </a:lstStyle>
          <a:p>
            <a:fld id="{43183C4C-EBF1-1A4D-90EC-74EBA7EEE60F}" type="slidenum">
              <a:rPr lang="en-US" smtClean="0"/>
              <a:pPr/>
              <a:t>‹#›</a:t>
            </a:fld>
            <a:endParaRPr lang="en-US" dirty="0"/>
          </a:p>
        </p:txBody>
      </p:sp>
      <p:sp>
        <p:nvSpPr>
          <p:cNvPr id="9" name="Footer Placeholder 8"/>
          <p:cNvSpPr>
            <a:spLocks noGrp="1"/>
          </p:cNvSpPr>
          <p:nvPr>
            <p:ph type="ftr" sz="quarter" idx="12"/>
          </p:nvPr>
        </p:nvSpPr>
        <p:spPr/>
        <p:txBody>
          <a:bodyPr/>
          <a:lstStyle>
            <a:lvl1pPr>
              <a:defRPr sz="800" b="0" i="0">
                <a:latin typeface="Arial"/>
                <a:cs typeface="Aria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lstStyle/>
          <a:p>
            <a:r>
              <a:rPr lang="en-US" dirty="0" smtClean="0"/>
              <a:t>Click icon to add picture</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Date Placeholder 9"/>
          <p:cNvSpPr>
            <a:spLocks noGrp="1"/>
          </p:cNvSpPr>
          <p:nvPr>
            <p:ph type="dt" sz="half" idx="11"/>
          </p:nvPr>
        </p:nvSpPr>
        <p:spPr/>
        <p:txBody>
          <a:bodyPr/>
          <a:lstStyle/>
          <a:p>
            <a:fld id="{FDB7A0E3-FAE7-BF41-9EDD-206E974CF6C2}" type="datetime4">
              <a:rPr lang="en-US" smtClean="0"/>
              <a:pPr/>
              <a:t>August 31, 2015</a:t>
            </a:fld>
            <a:endParaRPr lang="en-US" dirty="0"/>
          </a:p>
        </p:txBody>
      </p:sp>
      <p:sp>
        <p:nvSpPr>
          <p:cNvPr id="11" name="Slide Number Placeholder 10"/>
          <p:cNvSpPr>
            <a:spLocks noGrp="1"/>
          </p:cNvSpPr>
          <p:nvPr>
            <p:ph type="sldNum" sz="quarter" idx="12"/>
          </p:nvPr>
        </p:nvSpPr>
        <p:spPr/>
        <p:txBody>
          <a:bodyPr/>
          <a:lstStyle/>
          <a:p>
            <a:fld id="{43183C4C-EBF1-1A4D-90EC-74EBA7EEE60F}" type="slidenum">
              <a:rPr lang="en-US" smtClean="0"/>
              <a:pPr/>
              <a:t>‹#›</a:t>
            </a:fld>
            <a:endParaRPr lang="en-US" dirty="0"/>
          </a:p>
        </p:txBody>
      </p:sp>
      <p:sp>
        <p:nvSpPr>
          <p:cNvPr id="12" name="Footer Placeholder 11"/>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column w/bullets and thumbnail">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457200" y="1371600"/>
            <a:ext cx="54864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0"/>
          </p:nvPr>
        </p:nvSpPr>
        <p:spPr>
          <a:xfrm>
            <a:off x="6172200" y="1371600"/>
            <a:ext cx="2514600" cy="2057400"/>
          </a:xfrm>
        </p:spPr>
        <p:txBody>
          <a:bodyPr/>
          <a:lstStyle/>
          <a:p>
            <a:r>
              <a:rPr lang="en-US" dirty="0" smtClean="0"/>
              <a:t>Click icon to add picture</a:t>
            </a:r>
            <a:endParaRPr lang="en-US" dirty="0"/>
          </a:p>
        </p:txBody>
      </p:sp>
      <p:sp>
        <p:nvSpPr>
          <p:cNvPr id="11" name="Picture Placeholder 9"/>
          <p:cNvSpPr>
            <a:spLocks noGrp="1"/>
          </p:cNvSpPr>
          <p:nvPr>
            <p:ph type="pic" sz="quarter" idx="11"/>
          </p:nvPr>
        </p:nvSpPr>
        <p:spPr>
          <a:xfrm>
            <a:off x="6172200" y="3657600"/>
            <a:ext cx="2514600" cy="2057400"/>
          </a:xfrm>
        </p:spPr>
        <p:txBody>
          <a:bodyPr/>
          <a:lstStyle/>
          <a:p>
            <a:r>
              <a:rPr lang="en-US" dirty="0" smtClean="0"/>
              <a:t>Click icon to add picture</a:t>
            </a:r>
            <a:endParaRPr lang="en-US" dirty="0"/>
          </a:p>
        </p:txBody>
      </p:sp>
      <p:sp>
        <p:nvSpPr>
          <p:cNvPr id="8" name="Date Placeholder 7"/>
          <p:cNvSpPr>
            <a:spLocks noGrp="1"/>
          </p:cNvSpPr>
          <p:nvPr>
            <p:ph type="dt" sz="half" idx="12"/>
          </p:nvPr>
        </p:nvSpPr>
        <p:spPr/>
        <p:txBody>
          <a:bodyPr/>
          <a:lstStyle/>
          <a:p>
            <a:fld id="{F2EB5BF7-9CF2-0A44-A344-EFF6013D3982}" type="datetime4">
              <a:rPr lang="en-US" smtClean="0"/>
              <a:pPr/>
              <a:t>August 31, 2015</a:t>
            </a:fld>
            <a:endParaRPr lang="en-US" dirty="0"/>
          </a:p>
        </p:txBody>
      </p:sp>
      <p:sp>
        <p:nvSpPr>
          <p:cNvPr id="9" name="Slide Number Placeholder 8"/>
          <p:cNvSpPr>
            <a:spLocks noGrp="1"/>
          </p:cNvSpPr>
          <p:nvPr>
            <p:ph type="sldNum" sz="quarter" idx="13"/>
          </p:nvPr>
        </p:nvSpPr>
        <p:spPr/>
        <p:txBody>
          <a:bodyPr/>
          <a:lstStyle/>
          <a:p>
            <a:fld id="{43183C4C-EBF1-1A4D-90EC-74EBA7EEE60F}" type="slidenum">
              <a:rPr lang="en-US" smtClean="0"/>
              <a:pPr/>
              <a:t>‹#›</a:t>
            </a:fld>
            <a:endParaRPr lang="en-US" dirty="0"/>
          </a:p>
        </p:txBody>
      </p:sp>
      <p:sp>
        <p:nvSpPr>
          <p:cNvPr id="12" name="Footer Placeholder 11"/>
          <p:cNvSpPr>
            <a:spLocks noGrp="1"/>
          </p:cNvSpPr>
          <p:nvPr>
            <p:ph type="ftr" sz="quarter" idx="14"/>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5" name="Date Placeholder 4"/>
          <p:cNvSpPr>
            <a:spLocks noGrp="1"/>
          </p:cNvSpPr>
          <p:nvPr>
            <p:ph type="dt" sz="half" idx="11"/>
          </p:nvPr>
        </p:nvSpPr>
        <p:spPr/>
        <p:txBody>
          <a:bodyPr/>
          <a:lstStyle/>
          <a:p>
            <a:fld id="{A2643647-F334-CB40-85A8-6D2D487BCBFE}" type="datetime4">
              <a:rPr lang="en-US" smtClean="0"/>
              <a:pPr/>
              <a:t>August 31, 2015</a:t>
            </a:fld>
            <a:endParaRPr lang="en-US" dirty="0"/>
          </a:p>
        </p:txBody>
      </p:sp>
      <p:sp>
        <p:nvSpPr>
          <p:cNvPr id="6" name="Slide Number Placeholder 5"/>
          <p:cNvSpPr>
            <a:spLocks noGrp="1"/>
          </p:cNvSpPr>
          <p:nvPr>
            <p:ph type="sldNum" sz="quarter" idx="12"/>
          </p:nvPr>
        </p:nvSpPr>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3"/>
          </p:nvPr>
        </p:nvSpPr>
        <p:spPr/>
        <p:txBody>
          <a:bodyPr/>
          <a:lstStyle/>
          <a:p>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dirty="0" smtClean="0"/>
              <a:t>Click icon to add picture</a:t>
            </a:r>
            <a:endParaRPr lang="en-US" noProof="0"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55E8745C-0A8B-1C4D-9455-FCB98E2DF0BF}" type="datetime4">
              <a:rPr lang="en-US" smtClean="0"/>
              <a:pPr/>
              <a:t>August 31, 2015</a:t>
            </a:fld>
            <a:endParaRPr lang="en-US" dirty="0"/>
          </a:p>
        </p:txBody>
      </p:sp>
      <p:sp>
        <p:nvSpPr>
          <p:cNvPr id="6" name="Slide Number Placeholder 5"/>
          <p:cNvSpPr>
            <a:spLocks noGrp="1"/>
          </p:cNvSpPr>
          <p:nvPr>
            <p:ph type="sldNum" sz="quarter" idx="11"/>
          </p:nvPr>
        </p:nvSpPr>
        <p:spPr/>
        <p:txBody>
          <a:bodyPr/>
          <a:lstStyle/>
          <a:p>
            <a:fld id="{43183C4C-EBF1-1A4D-90EC-74EBA7EEE60F}"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Full width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343400"/>
          </a:xfrm>
        </p:spPr>
        <p:txBody>
          <a:bodyPr/>
          <a:lstStyle>
            <a:lvl1pPr marL="0" indent="4763">
              <a:buNone/>
              <a:defRPr sz="2400"/>
            </a:lvl1pPr>
            <a:lvl2pPr marL="0" indent="0">
              <a:spcBef>
                <a:spcPts val="900"/>
              </a:spcBef>
              <a:buNone/>
              <a:defRPr sz="2000"/>
            </a:lvl2pPr>
            <a:lvl3pPr marL="0" indent="4763">
              <a:buNone/>
              <a:defRPr/>
            </a:lvl3pPr>
            <a:lvl4pPr marL="3175" indent="-3175">
              <a:buNone/>
              <a:defRPr/>
            </a:lvl4pPr>
            <a:lvl5pPr marL="0" indent="1588" defTabSz="919163">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69CBE5-6778-134B-B97D-6F53C36F5DEE}" type="datetime4">
              <a:rPr lang="en-US" smtClean="0"/>
              <a:pPr/>
              <a:t>August 31, 2015</a:t>
            </a:fld>
            <a:endParaRPr lang="en-US" dirty="0"/>
          </a:p>
        </p:txBody>
      </p:sp>
      <p:sp>
        <p:nvSpPr>
          <p:cNvPr id="6" name="Slide Number Placeholder 5"/>
          <p:cNvSpPr>
            <a:spLocks noGrp="1"/>
          </p:cNvSpPr>
          <p:nvPr>
            <p:ph type="sldNum" sz="quarter" idx="11"/>
          </p:nvPr>
        </p:nvSpPr>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width w/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chor="t"/>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DC660A52-3364-EC4C-863E-0F3F031355B6}" type="datetime4">
              <a:rPr lang="en-US" smtClean="0"/>
              <a:pPr/>
              <a:t>August 31, 2015</a:t>
            </a:fld>
            <a:endParaRPr lang="en-US" dirty="0"/>
          </a:p>
        </p:txBody>
      </p:sp>
      <p:sp>
        <p:nvSpPr>
          <p:cNvPr id="10" name="Slide Number Placeholder 9"/>
          <p:cNvSpPr>
            <a:spLocks noGrp="1"/>
          </p:cNvSpPr>
          <p:nvPr>
            <p:ph type="sldNum" sz="quarter" idx="11"/>
          </p:nvPr>
        </p:nvSpPr>
        <p:spPr/>
        <p:txBody>
          <a:bodyPr/>
          <a:lstStyle/>
          <a:p>
            <a:fld id="{43183C4C-EBF1-1A4D-90EC-74EBA7EEE60F}" type="slidenum">
              <a:rPr lang="en-US" smtClean="0"/>
              <a:pPr/>
              <a:t>‹#›</a:t>
            </a:fld>
            <a:endParaRPr lang="en-US" dirty="0"/>
          </a:p>
        </p:txBody>
      </p:sp>
      <p:sp>
        <p:nvSpPr>
          <p:cNvPr id="11" name="Footer Placeholder 10"/>
          <p:cNvSpPr>
            <a:spLocks noGrp="1"/>
          </p:cNvSpPr>
          <p:nvPr>
            <p:ph type="ftr" sz="quarter" idx="12"/>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lstStyle/>
          <a:p>
            <a:r>
              <a:rPr lang="en-US" dirty="0" smtClean="0"/>
              <a:t>Click icon to add picture</a:t>
            </a:r>
            <a:endParaRPr lang="en-US" dirty="0"/>
          </a:p>
        </p:txBody>
      </p:sp>
      <p:sp>
        <p:nvSpPr>
          <p:cNvPr id="6" name="Date Placeholder 5"/>
          <p:cNvSpPr>
            <a:spLocks noGrp="1"/>
          </p:cNvSpPr>
          <p:nvPr>
            <p:ph type="dt" sz="half" idx="11"/>
          </p:nvPr>
        </p:nvSpPr>
        <p:spPr/>
        <p:txBody>
          <a:bodyPr/>
          <a:lstStyle/>
          <a:p>
            <a:fld id="{159A9129-6E71-2D43-BA17-14EBAABE9C0C}" type="datetime4">
              <a:rPr lang="en-US" smtClean="0"/>
              <a:pPr/>
              <a:t>August 31, 2015</a:t>
            </a:fld>
            <a:endParaRPr lang="en-US" dirty="0"/>
          </a:p>
        </p:txBody>
      </p:sp>
      <p:sp>
        <p:nvSpPr>
          <p:cNvPr id="7" name="Slide Number Placeholder 6"/>
          <p:cNvSpPr>
            <a:spLocks noGrp="1"/>
          </p:cNvSpPr>
          <p:nvPr>
            <p:ph type="sldNum" sz="quarter" idx="12"/>
          </p:nvPr>
        </p:nvSpPr>
        <p:spPr/>
        <p:txBody>
          <a:bodyPr/>
          <a:lstStyle/>
          <a:p>
            <a:fld id="{43183C4C-EBF1-1A4D-90EC-74EBA7EEE60F}" type="slidenum">
              <a:rPr lang="en-US" smtClean="0"/>
              <a:pPr/>
              <a:t>‹#›</a:t>
            </a:fld>
            <a:endParaRPr lang="en-US" dirty="0"/>
          </a:p>
        </p:txBody>
      </p:sp>
      <p:sp>
        <p:nvSpPr>
          <p:cNvPr id="8" name="Footer Placeholder 7"/>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0292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33363" marR="0" lvl="0" indent="-233363" algn="l" defTabSz="914400" rtl="0" eaLnBrk="1" fontAlgn="base" latinLnBrk="0" hangingPunct="1">
              <a:lnSpc>
                <a:spcPct val="100000"/>
              </a:lnSpc>
              <a:spcBef>
                <a:spcPct val="20000"/>
              </a:spcBef>
              <a:spcAft>
                <a:spcPct val="0"/>
              </a:spcAft>
              <a:buClrTx/>
              <a:buSzTx/>
              <a:buFont typeface="Arial"/>
              <a:buChar char="•"/>
              <a:tabLst/>
              <a:defRPr/>
            </a:pPr>
            <a:r>
              <a:rPr lang="en-US" dirty="0" smtClean="0"/>
              <a:t>Click to edit Master text style</a:t>
            </a:r>
          </a:p>
          <a:p>
            <a:pPr marL="460375" marR="0" lvl="1" indent="-285750" algn="l" defTabSz="914400" rtl="0" eaLnBrk="1" fontAlgn="base" latinLnBrk="0" hangingPunct="1">
              <a:lnSpc>
                <a:spcPct val="100000"/>
              </a:lnSpc>
              <a:spcBef>
                <a:spcPct val="20000"/>
              </a:spcBef>
              <a:spcAft>
                <a:spcPct val="0"/>
              </a:spcAft>
              <a:buClrTx/>
              <a:buSzTx/>
              <a:buFont typeface="Arial"/>
              <a:buChar char="•"/>
              <a:tabLst/>
              <a:defRPr/>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Footer Placeholder 10"/>
          <p:cNvSpPr>
            <a:spLocks noGrp="1"/>
          </p:cNvSpPr>
          <p:nvPr>
            <p:ph type="ftr" sz="quarter" idx="3"/>
          </p:nvPr>
        </p:nvSpPr>
        <p:spPr>
          <a:xfrm>
            <a:off x="457200" y="6505003"/>
            <a:ext cx="2895600" cy="182880"/>
          </a:xfrm>
          <a:prstGeom prst="rect">
            <a:avLst/>
          </a:prstGeom>
        </p:spPr>
        <p:txBody>
          <a:bodyPr vert="horz" lIns="91440" tIns="0" rIns="91440" bIns="0" rtlCol="0" anchor="ctr"/>
          <a:lstStyle>
            <a:lvl1pPr algn="l">
              <a:defRPr sz="800" b="0" i="0">
                <a:solidFill>
                  <a:srgbClr val="717171"/>
                </a:solidFill>
                <a:latin typeface="Arial"/>
                <a:cs typeface="Arial"/>
              </a:defRPr>
            </a:lvl1pPr>
          </a:lstStyle>
          <a:p>
            <a:endParaRPr lang="en-US" dirty="0"/>
          </a:p>
        </p:txBody>
      </p:sp>
      <p:sp>
        <p:nvSpPr>
          <p:cNvPr id="12" name="Date Placeholder 11"/>
          <p:cNvSpPr>
            <a:spLocks noGrp="1"/>
          </p:cNvSpPr>
          <p:nvPr>
            <p:ph type="dt" sz="half" idx="2"/>
          </p:nvPr>
        </p:nvSpPr>
        <p:spPr>
          <a:xfrm>
            <a:off x="457200" y="6322123"/>
            <a:ext cx="1828800" cy="182880"/>
          </a:xfrm>
          <a:prstGeom prst="rect">
            <a:avLst/>
          </a:prstGeom>
        </p:spPr>
        <p:txBody>
          <a:bodyPr vert="horz" lIns="91440" tIns="0" rIns="91440" bIns="0" rtlCol="0" anchor="ctr"/>
          <a:lstStyle>
            <a:lvl1pPr algn="l">
              <a:defRPr sz="800" b="0" i="0">
                <a:solidFill>
                  <a:srgbClr val="717171"/>
                </a:solidFill>
                <a:latin typeface="Arial"/>
                <a:cs typeface="Arial"/>
              </a:defRPr>
            </a:lvl1pPr>
          </a:lstStyle>
          <a:p>
            <a:fld id="{8227EA03-04A0-CA46-8BA7-8A84ABB8A8B4}" type="datetime4">
              <a:rPr lang="en-US" smtClean="0"/>
              <a:pPr/>
              <a:t>August 31, 2015</a:t>
            </a:fld>
            <a:endParaRPr lang="en-US" dirty="0"/>
          </a:p>
        </p:txBody>
      </p:sp>
      <p:sp>
        <p:nvSpPr>
          <p:cNvPr id="13" name="Slide Number Placeholder 12"/>
          <p:cNvSpPr>
            <a:spLocks noGrp="1"/>
          </p:cNvSpPr>
          <p:nvPr>
            <p:ph type="sldNum" sz="quarter" idx="4"/>
          </p:nvPr>
        </p:nvSpPr>
        <p:spPr>
          <a:xfrm>
            <a:off x="457200" y="6141148"/>
            <a:ext cx="365760" cy="182880"/>
          </a:xfrm>
          <a:prstGeom prst="rect">
            <a:avLst/>
          </a:prstGeom>
        </p:spPr>
        <p:txBody>
          <a:bodyPr vert="horz" lIns="91440" tIns="0" rIns="0" bIns="0" rtlCol="0" anchor="t" anchorCtr="0"/>
          <a:lstStyle>
            <a:lvl1pPr algn="l">
              <a:defRPr sz="800" b="0" i="0">
                <a:solidFill>
                  <a:srgbClr val="717171"/>
                </a:solidFill>
                <a:latin typeface="Arial"/>
                <a:cs typeface="Arial"/>
              </a:defRPr>
            </a:lvl1pPr>
          </a:lstStyle>
          <a:p>
            <a:fld id="{43183C4C-EBF1-1A4D-90EC-74EBA7EEE60F}" type="slidenum">
              <a:rPr lang="en-US" smtClean="0"/>
              <a:pPr/>
              <a:t>‹#›</a:t>
            </a:fld>
            <a:endParaRPr lang="en-US" dirty="0"/>
          </a:p>
        </p:txBody>
      </p:sp>
      <p:pic>
        <p:nvPicPr>
          <p:cNvPr id="8" name="Picture 7" descr="CARE_VERT_1c_REV.png"/>
          <p:cNvPicPr>
            <a:picLocks noChangeAspect="1"/>
          </p:cNvPicPr>
          <p:nvPr/>
        </p:nvPicPr>
        <p:blipFill>
          <a:blip r:embed="rId20"/>
          <a:stretch>
            <a:fillRect/>
          </a:stretch>
        </p:blipFill>
        <p:spPr>
          <a:xfrm>
            <a:off x="8327120" y="167640"/>
            <a:ext cx="535796" cy="670560"/>
          </a:xfrm>
          <a:prstGeom prst="rect">
            <a:avLst/>
          </a:prstGeom>
        </p:spPr>
      </p:pic>
      <p:sp>
        <p:nvSpPr>
          <p:cNvPr id="9" name="TextBox 8"/>
          <p:cNvSpPr txBox="1"/>
          <p:nvPr/>
        </p:nvSpPr>
        <p:spPr>
          <a:xfrm>
            <a:off x="9338877" y="616022"/>
            <a:ext cx="184666" cy="369332"/>
          </a:xfrm>
          <a:prstGeom prst="rect">
            <a:avLst/>
          </a:prstGeom>
          <a:noFill/>
        </p:spPr>
        <p:txBody>
          <a:bodyPr wrap="none" rtlCol="0">
            <a:spAutoFit/>
          </a:bodyPr>
          <a:lstStyle/>
          <a:p>
            <a:endParaRPr lang="en-US" dirty="0"/>
          </a:p>
        </p:txBody>
      </p:sp>
    </p:spTree>
  </p:cSld>
  <p:clrMap bg1="dk1" tx1="lt1" bg2="dk2" tx2="lt2" accent1="accent1" accent2="accent2" accent3="accent3" accent4="accent4" accent5="accent5" accent6="accent6" hlink="hlink" folHlink="folHlink"/>
  <p:sldLayoutIdLst>
    <p:sldLayoutId id="2147483664" r:id="rId1"/>
    <p:sldLayoutId id="2147483665" r:id="rId2"/>
    <p:sldLayoutId id="2147483671" r:id="rId3"/>
    <p:sldLayoutId id="2147483668" r:id="rId4"/>
    <p:sldLayoutId id="2147483680" r:id="rId5"/>
    <p:sldLayoutId id="2147483677" r:id="rId6"/>
    <p:sldLayoutId id="2147483666" r:id="rId7"/>
    <p:sldLayoutId id="2147483667" r:id="rId8"/>
    <p:sldLayoutId id="2147483672" r:id="rId9"/>
    <p:sldLayoutId id="2147483673" r:id="rId10"/>
    <p:sldLayoutId id="2147483669" r:id="rId11"/>
    <p:sldLayoutId id="2147483670" r:id="rId12"/>
    <p:sldLayoutId id="2147483674" r:id="rId13"/>
    <p:sldLayoutId id="2147483675" r:id="rId14"/>
    <p:sldLayoutId id="2147483676" r:id="rId15"/>
    <p:sldLayoutId id="2147483678" r:id="rId16"/>
    <p:sldLayoutId id="2147483681" r:id="rId17"/>
  </p:sldLayoutIdLst>
  <p:timing>
    <p:tnLst>
      <p:par>
        <p:cTn id="1" dur="indefinite" restart="never" nodeType="tmRoot"/>
      </p:par>
    </p:tnLst>
  </p:timing>
  <p:hf sldNum="0" hdr="0" ftr="0" dt="0"/>
  <p:txStyles>
    <p:titleStyle>
      <a:lvl1pPr algn="l" rtl="0" eaLnBrk="1" fontAlgn="base" hangingPunct="1">
        <a:spcBef>
          <a:spcPct val="0"/>
        </a:spcBef>
        <a:spcAft>
          <a:spcPct val="0"/>
        </a:spcAft>
        <a:defRPr kumimoji="0" lang="en-US" sz="2400" b="1" i="0" u="none" strike="noStrike" kern="1200" cap="none" spc="0" normalizeH="0" baseline="0" noProof="0" dirty="0" smtClean="0">
          <a:ln>
            <a:noFill/>
          </a:ln>
          <a:solidFill>
            <a:srgbClr val="FFFFFF"/>
          </a:solidFill>
          <a:effectLst/>
          <a:uLnTx/>
          <a:uFillTx/>
          <a:latin typeface="Arial"/>
          <a:ea typeface="+mn-ea"/>
          <a:cs typeface="Arial"/>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p:titleStyle>
    <p:bodyStyle>
      <a:lvl1pPr marL="233363" marR="0" indent="-233363" algn="l" defTabSz="914400" rtl="0" eaLnBrk="1" fontAlgn="base" latinLnBrk="0" hangingPunct="1">
        <a:lnSpc>
          <a:spcPct val="100000"/>
        </a:lnSpc>
        <a:spcBef>
          <a:spcPct val="20000"/>
        </a:spcBef>
        <a:spcAft>
          <a:spcPct val="0"/>
        </a:spcAft>
        <a:buClrTx/>
        <a:buSzTx/>
        <a:buFontTx/>
        <a:buNone/>
        <a:tabLst/>
        <a:defRPr kumimoji="0" lang="en-US" sz="24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1pPr>
      <a:lvl2pPr marL="460375" marR="0" indent="-285750" algn="l" defTabSz="914400" rtl="0" eaLnBrk="1" fontAlgn="base" latinLnBrk="0" hangingPunct="1">
        <a:lnSpc>
          <a:spcPct val="100000"/>
        </a:lnSpc>
        <a:spcBef>
          <a:spcPct val="20000"/>
        </a:spcBef>
        <a:spcAft>
          <a:spcPct val="0"/>
        </a:spcAft>
        <a:buClrTx/>
        <a:buSzTx/>
        <a:buFont typeface="Arial"/>
        <a:buChar char="•"/>
        <a:tabLst/>
        <a:defRPr kumimoji="0" lang="en-US" sz="18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2pPr>
      <a:lvl3pPr marL="687388" indent="-228600" algn="l" rtl="0" eaLnBrk="1" fontAlgn="base" hangingPunct="1">
        <a:spcBef>
          <a:spcPct val="20000"/>
        </a:spcBef>
        <a:spcAft>
          <a:spcPct val="0"/>
        </a:spcAft>
        <a:buClrTx/>
        <a:buChar char="•"/>
        <a:defRPr kumimoji="0" lang="en-US" sz="18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3pPr>
      <a:lvl4pPr marL="922338" indent="-228600" algn="l" rtl="0" eaLnBrk="1" fontAlgn="base" hangingPunct="1">
        <a:spcBef>
          <a:spcPct val="20000"/>
        </a:spcBef>
        <a:spcAft>
          <a:spcPct val="0"/>
        </a:spcAft>
        <a:buClrTx/>
        <a:buFont typeface="Arial"/>
        <a:buChar char="•"/>
        <a:defRPr kumimoji="0" lang="en-US" sz="18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4pPr>
      <a:lvl5pPr marL="1136650" marR="0" indent="-228600" algn="l" defTabSz="914400" rtl="0" eaLnBrk="1" fontAlgn="base" latinLnBrk="0" hangingPunct="1">
        <a:lnSpc>
          <a:spcPct val="100000"/>
        </a:lnSpc>
        <a:spcBef>
          <a:spcPct val="20000"/>
        </a:spcBef>
        <a:spcAft>
          <a:spcPct val="0"/>
        </a:spcAft>
        <a:buClrTx/>
        <a:buSzTx/>
        <a:buFont typeface="Arial"/>
        <a:buNone/>
        <a:tabLst/>
        <a:defRPr kumimoji="0" lang="en-US" sz="1800" b="0" i="0" u="none" strike="noStrike" kern="1200" cap="none" spc="0" normalizeH="0" baseline="0" noProof="0" dirty="0" smtClean="0">
          <a:ln>
            <a:noFill/>
          </a:ln>
          <a:solidFill>
            <a:prstClr val="black">
              <a:lumMod val="65000"/>
              <a:lumOff val="35000"/>
            </a:prstClr>
          </a:solidFill>
          <a:effectLst/>
          <a:uLnTx/>
          <a:uFillTx/>
          <a:latin typeface="Arial"/>
          <a:ea typeface="+mn-ea"/>
          <a:cs typeface="Arial"/>
        </a:defRPr>
      </a:lvl5pPr>
      <a:lvl6pPr marL="2228850" indent="-228600" algn="l" rtl="0" eaLnBrk="1" fontAlgn="base" hangingPunct="1">
        <a:spcBef>
          <a:spcPct val="20000"/>
        </a:spcBef>
        <a:spcAft>
          <a:spcPct val="0"/>
        </a:spcAft>
        <a:buChar char="»"/>
        <a:defRPr>
          <a:solidFill>
            <a:schemeClr val="tx1"/>
          </a:solidFill>
          <a:latin typeface="+mn-lt"/>
          <a:ea typeface="+mn-ea"/>
        </a:defRPr>
      </a:lvl6pPr>
      <a:lvl7pPr marL="2686050" indent="-228600" algn="l" rtl="0" eaLnBrk="1" fontAlgn="base" hangingPunct="1">
        <a:spcBef>
          <a:spcPct val="20000"/>
        </a:spcBef>
        <a:spcAft>
          <a:spcPct val="0"/>
        </a:spcAft>
        <a:buChar char="»"/>
        <a:defRPr>
          <a:solidFill>
            <a:schemeClr val="tx1"/>
          </a:solidFill>
          <a:latin typeface="+mn-lt"/>
          <a:ea typeface="+mn-ea"/>
        </a:defRPr>
      </a:lvl7pPr>
      <a:lvl8pPr marL="3143250" indent="-228600" algn="l" rtl="0" eaLnBrk="1" fontAlgn="base" hangingPunct="1">
        <a:spcBef>
          <a:spcPct val="20000"/>
        </a:spcBef>
        <a:spcAft>
          <a:spcPct val="0"/>
        </a:spcAft>
        <a:buChar char="»"/>
        <a:defRPr>
          <a:solidFill>
            <a:schemeClr val="tx1"/>
          </a:solidFill>
          <a:latin typeface="+mn-lt"/>
          <a:ea typeface="+mn-ea"/>
        </a:defRPr>
      </a:lvl8pPr>
      <a:lvl9pPr marL="360045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0.pdf"/><Relationship Id="rId3" Type="http://schemas.openxmlformats.org/officeDocument/2006/relationships/hyperlink" Target="https://www.facebook/carefans" TargetMode="External"/><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pdf"/><Relationship Id="rId5" Type="http://schemas.openxmlformats.org/officeDocument/2006/relationships/hyperlink" Target="https://www.pinterest.com/careorg/" TargetMode="External"/><Relationship Id="rId10" Type="http://schemas.openxmlformats.org/officeDocument/2006/relationships/image" Target="../media/image6.png"/><Relationship Id="rId4" Type="http://schemas.openxmlformats.org/officeDocument/2006/relationships/hyperlink" Target="https://twitter.com/care" TargetMode="Externa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care.org/teamcare" TargetMode="External"/><Relationship Id="rId7" Type="http://schemas.openxmlformats.org/officeDocument/2006/relationships/image" Target="../media/image22.pd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www.care.org/get-involved/advocacy/care-action-network" TargetMode="External"/><Relationship Id="rId4" Type="http://schemas.openxmlformats.org/officeDocument/2006/relationships/hyperlink" Target="http://www.care.org/get-involved/care-volunteer-event-toolkit" TargetMode="External"/><Relationship Id="rId9" Type="http://schemas.openxmlformats.org/officeDocument/2006/relationships/hyperlink" Target="http://www.CARE.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577038" y="1197813"/>
            <a:ext cx="8914976" cy="2366010"/>
          </a:xfrm>
        </p:spPr>
        <p:txBody>
          <a:bodyPr/>
          <a:lstStyle/>
          <a:p>
            <a:r>
              <a:rPr lang="en-US" sz="4800" b="0" dirty="0" smtClean="0">
                <a:latin typeface="ITC Officina Sans Std Bold"/>
                <a:cs typeface="ITC Officina Sans Std Bold"/>
              </a:rPr>
              <a:t>For 70 Years,  </a:t>
            </a:r>
            <a:br>
              <a:rPr lang="en-US" sz="4800" b="0" dirty="0" smtClean="0">
                <a:latin typeface="ITC Officina Sans Std Bold"/>
                <a:cs typeface="ITC Officina Sans Std Bold"/>
              </a:rPr>
            </a:br>
            <a:r>
              <a:rPr lang="en-US" sz="4800" b="0" dirty="0" smtClean="0">
                <a:latin typeface="ITC Officina Sans Std Bold"/>
                <a:cs typeface="ITC Officina Sans Std Bold"/>
              </a:rPr>
              <a:t>Delivering Lasting Change </a:t>
            </a:r>
            <a:endParaRPr lang="en-US" sz="4800" b="0" dirty="0">
              <a:latin typeface="ITC Officina Sans Std Bold"/>
              <a:cs typeface="ITC Officina Sans Std Bold"/>
            </a:endParaRPr>
          </a:p>
        </p:txBody>
      </p:sp>
      <p:pic>
        <p:nvPicPr>
          <p:cNvPr id="4" name="Picture 3" descr="TEAM CARE_final.png"/>
          <p:cNvPicPr>
            <a:picLocks noChangeAspect="1"/>
          </p:cNvPicPr>
          <p:nvPr/>
        </p:nvPicPr>
        <p:blipFill>
          <a:blip r:embed="rId3"/>
          <a:srcRect r="66377"/>
          <a:stretch>
            <a:fillRect/>
          </a:stretch>
        </p:blipFill>
        <p:spPr>
          <a:xfrm>
            <a:off x="7585254" y="5339234"/>
            <a:ext cx="994747" cy="1286086"/>
          </a:xfrm>
          <a:prstGeom prst="rect">
            <a:avLst/>
          </a:prstGeom>
        </p:spPr>
      </p:pic>
      <p:pic>
        <p:nvPicPr>
          <p:cNvPr id="5" name="Picture 4" descr="TEAM CARE_final.png"/>
          <p:cNvPicPr>
            <a:picLocks noChangeAspect="1"/>
          </p:cNvPicPr>
          <p:nvPr/>
        </p:nvPicPr>
        <p:blipFill>
          <a:blip r:embed="rId4"/>
          <a:stretch>
            <a:fillRect/>
          </a:stretch>
        </p:blipFill>
        <p:spPr>
          <a:xfrm>
            <a:off x="619163" y="5744861"/>
            <a:ext cx="2428837" cy="6397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1"/>
          <p:cNvSpPr txBox="1">
            <a:spLocks/>
          </p:cNvSpPr>
          <p:nvPr/>
        </p:nvSpPr>
        <p:spPr bwMode="auto">
          <a:xfrm>
            <a:off x="457200" y="220133"/>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dirty="0" smtClean="0">
                <a:solidFill>
                  <a:srgbClr val="FFFFFF"/>
                </a:solidFill>
                <a:latin typeface="ITC Officina Sans Std Bold"/>
                <a:cs typeface="ITC Officina Sans Std Bold"/>
              </a:rPr>
              <a:t>Showing the way to food and nutrition security</a:t>
            </a:r>
            <a:endParaRPr kumimoji="0" lang="en-US" sz="2800" b="0" i="0" u="none" strike="noStrike" kern="1200" cap="none" spc="0" normalizeH="0" baseline="0" noProof="0" dirty="0">
              <a:ln>
                <a:noFill/>
              </a:ln>
              <a:solidFill>
                <a:srgbClr val="FFFFFF"/>
              </a:solidFill>
              <a:effectLst/>
              <a:uLnTx/>
              <a:uFillTx/>
              <a:latin typeface="ITC Officina Sans Std Bold"/>
              <a:ea typeface="+mn-ea"/>
              <a:cs typeface="ITC Officina Sans Std Bold"/>
            </a:endParaRPr>
          </a:p>
        </p:txBody>
      </p:sp>
      <p:sp>
        <p:nvSpPr>
          <p:cNvPr id="14" name="TextBox 13"/>
          <p:cNvSpPr txBox="1"/>
          <p:nvPr/>
        </p:nvSpPr>
        <p:spPr>
          <a:xfrm>
            <a:off x="1498060" y="1331663"/>
            <a:ext cx="4913144" cy="738664"/>
          </a:xfrm>
          <a:prstGeom prst="rect">
            <a:avLst/>
          </a:prstGeom>
          <a:noFill/>
        </p:spPr>
        <p:txBody>
          <a:bodyPr wrap="square" rtlCol="0">
            <a:spAutoFit/>
          </a:bodyPr>
          <a:lstStyle/>
          <a:p>
            <a:r>
              <a:rPr lang="en-US" sz="2800" dirty="0" smtClean="0">
                <a:latin typeface="ITC Officina Sans Std Bold"/>
                <a:cs typeface="ITC Officina Sans Std Bold"/>
              </a:rPr>
              <a:t>MEET Maria</a:t>
            </a:r>
          </a:p>
          <a:p>
            <a:r>
              <a:rPr lang="en-US" sz="1400" dirty="0" smtClean="0">
                <a:latin typeface="ITC Officina Sans Std Bold"/>
                <a:cs typeface="ITC Officina Sans Std Bold"/>
              </a:rPr>
              <a:t>A CARE project participant in Ecuador</a:t>
            </a:r>
            <a:endParaRPr lang="en-US" sz="1400" dirty="0">
              <a:latin typeface="ITC Officina Sans Std Bold"/>
              <a:cs typeface="ITC Officina Sans Std Bold"/>
            </a:endParaRPr>
          </a:p>
        </p:txBody>
      </p:sp>
      <p:sp>
        <p:nvSpPr>
          <p:cNvPr id="15" name="TextBox 14"/>
          <p:cNvSpPr txBox="1"/>
          <p:nvPr/>
        </p:nvSpPr>
        <p:spPr>
          <a:xfrm>
            <a:off x="5253259" y="4800223"/>
            <a:ext cx="3213170" cy="1200329"/>
          </a:xfrm>
          <a:prstGeom prst="rect">
            <a:avLst/>
          </a:prstGeom>
          <a:noFill/>
        </p:spPr>
        <p:txBody>
          <a:bodyPr wrap="square" rtlCol="0">
            <a:spAutoFit/>
          </a:bodyPr>
          <a:lstStyle/>
          <a:p>
            <a:r>
              <a:rPr lang="en-US" b="1" i="1" dirty="0" smtClean="0">
                <a:latin typeface="ITC Officina Sans Std Bold"/>
                <a:cs typeface="ITC Officina Sans Std Bold"/>
              </a:rPr>
              <a:t>“I don’t have an education. But thanks to the engineers who came, we’ve become much more aware of agriculture.”</a:t>
            </a:r>
            <a:endParaRPr lang="en-US" i="1" dirty="0" smtClean="0">
              <a:latin typeface="ITC Officina Sans Std Bold"/>
              <a:cs typeface="ITC Officina Sans Std Bold"/>
            </a:endParaRPr>
          </a:p>
        </p:txBody>
      </p:sp>
      <p:sp>
        <p:nvSpPr>
          <p:cNvPr id="16" name="TextBox 15"/>
          <p:cNvSpPr txBox="1"/>
          <p:nvPr/>
        </p:nvSpPr>
        <p:spPr>
          <a:xfrm>
            <a:off x="5282655" y="2022057"/>
            <a:ext cx="3701687" cy="2554545"/>
          </a:xfrm>
          <a:prstGeom prst="rect">
            <a:avLst/>
          </a:prstGeom>
          <a:noFill/>
        </p:spPr>
        <p:txBody>
          <a:bodyPr wrap="square" rtlCol="0">
            <a:spAutoFit/>
          </a:bodyPr>
          <a:lstStyle/>
          <a:p>
            <a:r>
              <a:rPr lang="en-US" sz="4000" dirty="0" smtClean="0">
                <a:solidFill>
                  <a:srgbClr val="E4761E"/>
                </a:solidFill>
                <a:latin typeface="ITC Officina Sans Std Bold"/>
                <a:cs typeface="ITC Officina Sans Std Bold"/>
              </a:rPr>
              <a:t>CONQUERING</a:t>
            </a:r>
          </a:p>
          <a:p>
            <a:r>
              <a:rPr lang="en-US" sz="4000" dirty="0" smtClean="0">
                <a:solidFill>
                  <a:srgbClr val="E4761E"/>
                </a:solidFill>
                <a:latin typeface="ITC Officina Sans Std Bold"/>
                <a:cs typeface="ITC Officina Sans Std Bold"/>
              </a:rPr>
              <a:t>THE EFFECTS</a:t>
            </a:r>
          </a:p>
          <a:p>
            <a:r>
              <a:rPr lang="en-US" sz="4000" dirty="0" smtClean="0">
                <a:solidFill>
                  <a:srgbClr val="E4761E"/>
                </a:solidFill>
                <a:latin typeface="ITC Officina Sans Std Bold"/>
                <a:cs typeface="ITC Officina Sans Std Bold"/>
              </a:rPr>
              <a:t>OF CLIMATE</a:t>
            </a:r>
          </a:p>
          <a:p>
            <a:r>
              <a:rPr lang="en-US" sz="4000" dirty="0" smtClean="0">
                <a:solidFill>
                  <a:srgbClr val="E4761E"/>
                </a:solidFill>
                <a:latin typeface="ITC Officina Sans Std Bold"/>
                <a:cs typeface="ITC Officina Sans Std Bold"/>
              </a:rPr>
              <a:t>CHANGE</a:t>
            </a:r>
            <a:endParaRPr lang="en-US" sz="4000" dirty="0">
              <a:solidFill>
                <a:srgbClr val="E4761E"/>
              </a:solidFill>
              <a:latin typeface="ITC Officina Sans Std Bold"/>
              <a:cs typeface="ITC Officina Sans Std Bold"/>
            </a:endParaRPr>
          </a:p>
        </p:txBody>
      </p:sp>
      <p:pic>
        <p:nvPicPr>
          <p:cNvPr id="7" name="Picture 6" descr="© 2012 Kate Crosby/CARE"/>
          <p:cNvPicPr/>
          <p:nvPr/>
        </p:nvPicPr>
        <p:blipFill>
          <a:blip r:embed="rId3">
            <a:extLst>
              <a:ext uri="{28A0092B-C50C-407E-A947-70E740481C1C}">
                <a14:useLocalDpi xmlns:a14="http://schemas.microsoft.com/office/drawing/2010/main" val="0"/>
              </a:ext>
            </a:extLst>
          </a:blip>
          <a:srcRect l="38943"/>
          <a:stretch>
            <a:fillRect/>
          </a:stretch>
        </p:blipFill>
        <p:spPr bwMode="auto">
          <a:xfrm>
            <a:off x="647991" y="2252160"/>
            <a:ext cx="4440185" cy="4072439"/>
          </a:xfrm>
          <a:prstGeom prst="rect">
            <a:avLst/>
          </a:prstGeom>
          <a:noFill/>
          <a:ln>
            <a:noFill/>
          </a:ln>
        </p:spPr>
      </p:pic>
      <p:sp>
        <p:nvSpPr>
          <p:cNvPr id="13" name="Oval 12"/>
          <p:cNvSpPr/>
          <p:nvPr/>
        </p:nvSpPr>
        <p:spPr bwMode="auto">
          <a:xfrm>
            <a:off x="668342" y="1413933"/>
            <a:ext cx="626020" cy="626020"/>
          </a:xfrm>
          <a:prstGeom prst="ellipse">
            <a:avLst/>
          </a:prstGeom>
          <a:solidFill>
            <a:srgbClr val="EFB7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10" name="Picture 9" descr="Food_Farming.png"/>
          <p:cNvPicPr>
            <a:picLocks noChangeAspect="1"/>
          </p:cNvPicPr>
          <p:nvPr/>
        </p:nvPicPr>
        <p:blipFill>
          <a:blip r:embed="rId4"/>
          <a:stretch>
            <a:fillRect/>
          </a:stretch>
        </p:blipFill>
        <p:spPr>
          <a:xfrm>
            <a:off x="581014" y="1305984"/>
            <a:ext cx="842862" cy="842860"/>
          </a:xfrm>
          <a:prstGeom prst="rect">
            <a:avLst/>
          </a:prstGeom>
        </p:spPr>
      </p:pic>
      <p:pic>
        <p:nvPicPr>
          <p:cNvPr id="19" name="Picture 18"/>
          <p:cNvPicPr>
            <a:picLocks noChangeAspect="1"/>
          </p:cNvPicPr>
          <p:nvPr/>
        </p:nvPicPr>
        <p:blipFill>
          <a:blip r:embed="rId5"/>
          <a:srcRect b="33816"/>
          <a:stretch>
            <a:fillRect/>
          </a:stretch>
        </p:blipFill>
        <p:spPr>
          <a:xfrm>
            <a:off x="0" y="6510020"/>
            <a:ext cx="9144000" cy="347980"/>
          </a:xfrm>
          <a:prstGeom prst="rect">
            <a:avLst/>
          </a:prstGeom>
        </p:spPr>
      </p:pic>
      <p:cxnSp>
        <p:nvCxnSpPr>
          <p:cNvPr id="20" name="Straight Connector 19"/>
          <p:cNvCxnSpPr/>
          <p:nvPr/>
        </p:nvCxnSpPr>
        <p:spPr bwMode="auto">
          <a:xfrm rot="5400000">
            <a:off x="-1992100" y="3903917"/>
            <a:ext cx="4960672" cy="36389"/>
          </a:xfrm>
          <a:prstGeom prst="line">
            <a:avLst/>
          </a:prstGeom>
          <a:solidFill>
            <a:schemeClr val="accent1"/>
          </a:solidFill>
          <a:ln w="9525" cap="flat" cmpd="sng" algn="ctr">
            <a:solidFill>
              <a:srgbClr val="EFB71B"/>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1154" y="2128528"/>
            <a:ext cx="6823286" cy="3816430"/>
          </a:xfrm>
          <a:prstGeom prst="rect">
            <a:avLst/>
          </a:prstGeom>
          <a:noFill/>
        </p:spPr>
        <p:txBody>
          <a:bodyPr wrap="square" rtlCol="0">
            <a:spAutoFit/>
          </a:bodyPr>
          <a:lstStyle/>
          <a:p>
            <a:pPr>
              <a:spcAft>
                <a:spcPts val="1200"/>
              </a:spcAft>
            </a:pPr>
            <a:r>
              <a:rPr lang="en-US" dirty="0" smtClean="0">
                <a:latin typeface="ITC Officina Sans Std Bold"/>
                <a:cs typeface="ITC Officina Sans Std Bold"/>
              </a:rPr>
              <a:t> </a:t>
            </a:r>
          </a:p>
          <a:p>
            <a:pPr>
              <a:spcAft>
                <a:spcPts val="1200"/>
              </a:spcAft>
            </a:pPr>
            <a:r>
              <a:rPr lang="en-US" b="1" dirty="0" err="1" smtClean="0">
                <a:solidFill>
                  <a:srgbClr val="E4761E"/>
                </a:solidFill>
                <a:latin typeface="ITC Officina Sans Std Bold"/>
                <a:cs typeface="ITC Officina Sans Std Bold"/>
              </a:rPr>
              <a:t>Facebook</a:t>
            </a:r>
            <a:r>
              <a:rPr lang="en-US" b="1" dirty="0" smtClean="0">
                <a:solidFill>
                  <a:srgbClr val="E4761E"/>
                </a:solidFill>
                <a:latin typeface="ITC Officina Sans Std Bold"/>
                <a:cs typeface="ITC Officina Sans Std Bold"/>
              </a:rPr>
              <a:t>:</a:t>
            </a:r>
            <a:r>
              <a:rPr lang="en-US" dirty="0" smtClean="0">
                <a:solidFill>
                  <a:srgbClr val="E4761E"/>
                </a:solidFill>
                <a:latin typeface="ITC Officina Sans Std Bold"/>
                <a:cs typeface="ITC Officina Sans Std Bold"/>
              </a:rPr>
              <a:t>  </a:t>
            </a:r>
            <a:r>
              <a:rPr lang="en-US" u="sng" dirty="0" smtClean="0">
                <a:solidFill>
                  <a:srgbClr val="E4761E"/>
                </a:solidFill>
                <a:latin typeface="ITC Officina Sans Std Bold"/>
                <a:cs typeface="ITC Officina Sans Std Bold"/>
                <a:hlinkClick r:id="rId3"/>
              </a:rPr>
              <a:t>www.facebook/carefans</a:t>
            </a:r>
            <a:endParaRPr lang="en-US" dirty="0" smtClean="0">
              <a:solidFill>
                <a:srgbClr val="E4761E"/>
              </a:solidFill>
              <a:latin typeface="ITC Officina Sans Std Bold"/>
              <a:cs typeface="ITC Officina Sans Std Bold"/>
            </a:endParaRPr>
          </a:p>
          <a:p>
            <a:pPr>
              <a:spcAft>
                <a:spcPts val="1200"/>
              </a:spcAft>
            </a:pPr>
            <a:r>
              <a:rPr lang="en-US" dirty="0" smtClean="0">
                <a:latin typeface="ITC Officina Sans Std Bold"/>
                <a:cs typeface="ITC Officina Sans Std Bold"/>
              </a:rPr>
              <a:t> </a:t>
            </a:r>
          </a:p>
          <a:p>
            <a:pPr>
              <a:spcAft>
                <a:spcPts val="1200"/>
              </a:spcAft>
            </a:pPr>
            <a:r>
              <a:rPr lang="en-US" b="1" dirty="0" smtClean="0">
                <a:solidFill>
                  <a:srgbClr val="E4761E"/>
                </a:solidFill>
                <a:latin typeface="ITC Officina Sans Std Bold"/>
                <a:cs typeface="ITC Officina Sans Std Bold"/>
              </a:rPr>
              <a:t>Twitter:</a:t>
            </a:r>
            <a:r>
              <a:rPr lang="en-US" dirty="0" smtClean="0">
                <a:solidFill>
                  <a:srgbClr val="E4761E"/>
                </a:solidFill>
                <a:latin typeface="ITC Officina Sans Std Bold"/>
                <a:cs typeface="ITC Officina Sans Std Bold"/>
              </a:rPr>
              <a:t>  </a:t>
            </a:r>
            <a:r>
              <a:rPr lang="en-US" u="sng" dirty="0" smtClean="0">
                <a:latin typeface="ITC Officina Sans Std Bold"/>
                <a:cs typeface="ITC Officina Sans Std Bold"/>
                <a:hlinkClick r:id="rId4"/>
              </a:rPr>
              <a:t>twitter.com/care</a:t>
            </a:r>
            <a:endParaRPr lang="en-US" dirty="0" smtClean="0">
              <a:latin typeface="ITC Officina Sans Std Bold"/>
              <a:cs typeface="ITC Officina Sans Std Bold"/>
            </a:endParaRPr>
          </a:p>
          <a:p>
            <a:pPr>
              <a:spcAft>
                <a:spcPts val="1200"/>
              </a:spcAft>
            </a:pPr>
            <a:r>
              <a:rPr lang="en-US" b="1" dirty="0" smtClean="0">
                <a:latin typeface="ITC Officina Sans Std Bold"/>
                <a:cs typeface="ITC Officina Sans Std Bold"/>
              </a:rPr>
              <a:t> </a:t>
            </a:r>
            <a:endParaRPr lang="en-US" dirty="0" smtClean="0">
              <a:latin typeface="ITC Officina Sans Std Bold"/>
              <a:cs typeface="ITC Officina Sans Std Bold"/>
            </a:endParaRPr>
          </a:p>
          <a:p>
            <a:pPr>
              <a:spcAft>
                <a:spcPts val="1200"/>
              </a:spcAft>
            </a:pPr>
            <a:r>
              <a:rPr lang="en-US" b="1" dirty="0" err="1" smtClean="0">
                <a:solidFill>
                  <a:srgbClr val="E4761E"/>
                </a:solidFill>
                <a:latin typeface="ITC Officina Sans Std Bold"/>
                <a:cs typeface="ITC Officina Sans Std Bold"/>
              </a:rPr>
              <a:t>Pinterest</a:t>
            </a:r>
            <a:r>
              <a:rPr lang="en-US" b="1" dirty="0" smtClean="0">
                <a:solidFill>
                  <a:srgbClr val="E4761E"/>
                </a:solidFill>
                <a:latin typeface="ITC Officina Sans Std Bold"/>
                <a:cs typeface="ITC Officina Sans Std Bold"/>
              </a:rPr>
              <a:t>: </a:t>
            </a:r>
            <a:r>
              <a:rPr lang="en-US" u="sng" dirty="0" smtClean="0">
                <a:solidFill>
                  <a:srgbClr val="E4761E"/>
                </a:solidFill>
                <a:latin typeface="ITC Officina Sans Std Bold"/>
                <a:cs typeface="ITC Officina Sans Std Bold"/>
                <a:hlinkClick r:id="rId5"/>
              </a:rPr>
              <a:t>www.pinterest.com/careorg/</a:t>
            </a:r>
            <a:endParaRPr lang="en-US" dirty="0" smtClean="0">
              <a:solidFill>
                <a:srgbClr val="E4761E"/>
              </a:solidFill>
              <a:latin typeface="ITC Officina Sans Std Bold"/>
              <a:cs typeface="ITC Officina Sans Std Bold"/>
            </a:endParaRPr>
          </a:p>
          <a:p>
            <a:pPr>
              <a:spcAft>
                <a:spcPts val="1200"/>
              </a:spcAft>
            </a:pPr>
            <a:r>
              <a:rPr lang="en-US" b="1" dirty="0" smtClean="0">
                <a:latin typeface="ITC Officina Sans Std Bold"/>
                <a:cs typeface="ITC Officina Sans Std Bold"/>
              </a:rPr>
              <a:t> </a:t>
            </a:r>
            <a:endParaRPr lang="en-US" dirty="0" smtClean="0">
              <a:latin typeface="ITC Officina Sans Std Bold"/>
              <a:cs typeface="ITC Officina Sans Std Bold"/>
            </a:endParaRPr>
          </a:p>
          <a:p>
            <a:pPr>
              <a:spcAft>
                <a:spcPts val="1200"/>
              </a:spcAft>
            </a:pPr>
            <a:r>
              <a:rPr lang="en-US" b="1" dirty="0" err="1" smtClean="0">
                <a:solidFill>
                  <a:srgbClr val="E4761E"/>
                </a:solidFill>
                <a:latin typeface="ITC Officina Sans Std Bold"/>
                <a:cs typeface="ITC Officina Sans Std Bold"/>
              </a:rPr>
              <a:t>Instagram</a:t>
            </a:r>
            <a:r>
              <a:rPr lang="en-US" b="1" dirty="0" smtClean="0">
                <a:solidFill>
                  <a:srgbClr val="E4761E"/>
                </a:solidFill>
                <a:latin typeface="ITC Officina Sans Std Bold"/>
                <a:cs typeface="ITC Officina Sans Std Bold"/>
              </a:rPr>
              <a:t>:</a:t>
            </a:r>
            <a:r>
              <a:rPr lang="en-US" dirty="0" smtClean="0">
                <a:solidFill>
                  <a:srgbClr val="E4761E"/>
                </a:solidFill>
                <a:latin typeface="ITC Officina Sans Std Bold"/>
                <a:cs typeface="ITC Officina Sans Std Bold"/>
              </a:rPr>
              <a:t> </a:t>
            </a:r>
            <a:r>
              <a:rPr lang="en-US" dirty="0" err="1" smtClean="0">
                <a:solidFill>
                  <a:srgbClr val="EFB71B"/>
                </a:solidFill>
                <a:latin typeface="ITC Officina Sans Std Bold"/>
                <a:cs typeface="ITC Officina Sans Std Bold"/>
              </a:rPr>
              <a:t>instagram.com/careorg</a:t>
            </a:r>
            <a:r>
              <a:rPr lang="en-US" dirty="0" smtClean="0">
                <a:solidFill>
                  <a:srgbClr val="EFB71B"/>
                </a:solidFill>
                <a:latin typeface="ITC Officina Sans Std Bold"/>
                <a:cs typeface="ITC Officina Sans Std Bold"/>
              </a:rPr>
              <a:t>/</a:t>
            </a:r>
            <a:r>
              <a:rPr lang="en-US" dirty="0" smtClean="0">
                <a:latin typeface="ITC Officina Sans Std Bold"/>
                <a:cs typeface="ITC Officina Sans Std Bold"/>
              </a:rPr>
              <a:t>  </a:t>
            </a:r>
          </a:p>
          <a:p>
            <a:pPr>
              <a:spcAft>
                <a:spcPts val="1200"/>
              </a:spcAft>
            </a:pPr>
            <a:endParaRPr lang="en-US" dirty="0">
              <a:latin typeface="ITC Officina Sans Std Bold"/>
              <a:cs typeface="ITC Officina Sans Std Bold"/>
            </a:endParaRPr>
          </a:p>
        </p:txBody>
      </p:sp>
      <p:sp>
        <p:nvSpPr>
          <p:cNvPr id="5" name="Title 11"/>
          <p:cNvSpPr txBox="1">
            <a:spLocks/>
          </p:cNvSpPr>
          <p:nvPr/>
        </p:nvSpPr>
        <p:spPr bwMode="auto">
          <a:xfrm>
            <a:off x="457200" y="220133"/>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dirty="0" smtClean="0">
                <a:solidFill>
                  <a:srgbClr val="FFFFFF"/>
                </a:solidFill>
                <a:latin typeface="ITC Officina Sans Std Bold"/>
                <a:cs typeface="ITC Officina Sans Std Bold"/>
              </a:rPr>
              <a:t>Where to learn more</a:t>
            </a:r>
            <a:endParaRPr kumimoji="0" lang="en-US" sz="2800" b="0" i="0" u="none" strike="noStrike" kern="1200" cap="none" spc="0" normalizeH="0" baseline="0" noProof="0" dirty="0">
              <a:ln>
                <a:noFill/>
              </a:ln>
              <a:solidFill>
                <a:srgbClr val="FFFFFF"/>
              </a:solidFill>
              <a:effectLst/>
              <a:uLnTx/>
              <a:uFillTx/>
              <a:latin typeface="ITC Officina Sans Std Bold"/>
              <a:ea typeface="+mn-ea"/>
              <a:cs typeface="ITC Officina Sans Std Bold"/>
            </a:endParaRPr>
          </a:p>
        </p:txBody>
      </p:sp>
      <p:sp>
        <p:nvSpPr>
          <p:cNvPr id="6" name="TextBox 5"/>
          <p:cNvSpPr txBox="1"/>
          <p:nvPr/>
        </p:nvSpPr>
        <p:spPr>
          <a:xfrm>
            <a:off x="4513422" y="1492798"/>
            <a:ext cx="4253864" cy="2215991"/>
          </a:xfrm>
          <a:prstGeom prst="rect">
            <a:avLst/>
          </a:prstGeom>
          <a:noFill/>
        </p:spPr>
        <p:txBody>
          <a:bodyPr wrap="square" rtlCol="0">
            <a:spAutoFit/>
          </a:bodyPr>
          <a:lstStyle/>
          <a:p>
            <a:pPr algn="r"/>
            <a:r>
              <a:rPr lang="en-US" b="1" i="1" dirty="0" smtClean="0">
                <a:latin typeface="ITC Officina Sans Std Bold"/>
                <a:cs typeface="ITC Officina Sans Std Bold"/>
              </a:rPr>
              <a:t>“CARE is a fantastic way to do something about poverty and many other issues going on around the globe!”</a:t>
            </a:r>
            <a:r>
              <a:rPr lang="en-US" b="1" dirty="0" smtClean="0">
                <a:latin typeface="ITC Officina Sans Std Bold"/>
                <a:cs typeface="ITC Officina Sans Std Bold"/>
              </a:rPr>
              <a:t>		         </a:t>
            </a:r>
            <a:endParaRPr lang="en-US" dirty="0" smtClean="0">
              <a:latin typeface="ITC Officina Sans Std Bold"/>
              <a:cs typeface="ITC Officina Sans Std Bold"/>
            </a:endParaRPr>
          </a:p>
          <a:p>
            <a:pPr algn="r"/>
            <a:r>
              <a:rPr lang="en-US" sz="1200" b="1" dirty="0" smtClean="0">
                <a:solidFill>
                  <a:srgbClr val="E4761E"/>
                </a:solidFill>
                <a:latin typeface="ITC Officina Sans Std Book"/>
                <a:cs typeface="ITC Officina Sans Std Book"/>
              </a:rPr>
              <a:t>							</a:t>
            </a:r>
            <a:r>
              <a:rPr lang="en-US" sz="1100" b="1" dirty="0" smtClean="0">
                <a:solidFill>
                  <a:srgbClr val="E4761E"/>
                </a:solidFill>
                <a:latin typeface="ITC Officina Sans Std Book"/>
                <a:cs typeface="ITC Officina Sans Std Book"/>
              </a:rPr>
              <a:t> 5-Star CARE Fan on </a:t>
            </a:r>
            <a:r>
              <a:rPr lang="en-US" sz="1100" b="1" dirty="0" err="1" smtClean="0">
                <a:solidFill>
                  <a:srgbClr val="E4761E"/>
                </a:solidFill>
                <a:latin typeface="ITC Officina Sans Std Book"/>
                <a:cs typeface="ITC Officina Sans Std Book"/>
              </a:rPr>
              <a:t>Facebook</a:t>
            </a:r>
            <a:r>
              <a:rPr lang="en-US" sz="1100" b="1" dirty="0" smtClean="0">
                <a:solidFill>
                  <a:srgbClr val="E4761E"/>
                </a:solidFill>
                <a:latin typeface="ITC Officina Sans Std Book"/>
                <a:cs typeface="ITC Officina Sans Std Book"/>
              </a:rPr>
              <a:t> </a:t>
            </a:r>
            <a:endParaRPr lang="en-US" sz="1200" b="1" dirty="0" smtClean="0">
              <a:solidFill>
                <a:srgbClr val="E4761E"/>
              </a:solidFill>
              <a:latin typeface="ITC Officina Sans Std Book"/>
              <a:cs typeface="ITC Officina Sans Std Book"/>
            </a:endParaRPr>
          </a:p>
          <a:p>
            <a:pPr algn="r"/>
            <a:r>
              <a:rPr lang="en-US" dirty="0" smtClean="0">
                <a:latin typeface="ITC Officina Sans Std Bold"/>
                <a:cs typeface="ITC Officina Sans Std Bold"/>
              </a:rPr>
              <a:t>  </a:t>
            </a:r>
          </a:p>
          <a:p>
            <a:pPr algn="r"/>
            <a:r>
              <a:rPr lang="en-US" dirty="0" smtClean="0">
                <a:latin typeface="ITC Officina Sans Std Bold"/>
                <a:cs typeface="ITC Officina Sans Std Bold"/>
              </a:rPr>
              <a:t> </a:t>
            </a:r>
          </a:p>
          <a:p>
            <a:pPr algn="r"/>
            <a:r>
              <a:rPr lang="en-US" dirty="0" smtClean="0">
                <a:latin typeface="ITC Officina Sans Std Bold"/>
                <a:cs typeface="ITC Officina Sans Std Bold"/>
              </a:rPr>
              <a:t> </a:t>
            </a:r>
          </a:p>
          <a:p>
            <a:pPr algn="r"/>
            <a:endParaRPr lang="en-US" dirty="0"/>
          </a:p>
        </p:txBody>
      </p:sp>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618238" y="2509296"/>
            <a:ext cx="461417" cy="3005443"/>
          </a:xfrm>
          <a:prstGeom prst="rect">
            <a:avLst/>
          </a:prstGeom>
        </p:spPr>
      </p:pic>
      <p:pic>
        <p:nvPicPr>
          <p:cNvPr id="9" name="Pictur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5407665" y="3156772"/>
            <a:ext cx="3374976" cy="2846510"/>
          </a:xfrm>
          <a:prstGeom prst="rect">
            <a:avLst/>
          </a:prstGeom>
        </p:spPr>
      </p:pic>
      <p:pic>
        <p:nvPicPr>
          <p:cNvPr id="11" name="Picture 10"/>
          <p:cNvPicPr>
            <a:picLocks noChangeAspect="1"/>
          </p:cNvPicPr>
          <p:nvPr/>
        </p:nvPicPr>
        <p:blipFill>
          <a:blip r:embed="rId10"/>
          <a:srcRect b="33816"/>
          <a:stretch>
            <a:fillRect/>
          </a:stretch>
        </p:blipFill>
        <p:spPr>
          <a:xfrm>
            <a:off x="0" y="6510020"/>
            <a:ext cx="9144000" cy="347980"/>
          </a:xfrm>
          <a:prstGeom prst="rect">
            <a:avLst/>
          </a:prstGeom>
        </p:spPr>
      </p:pic>
      <p:cxnSp>
        <p:nvCxnSpPr>
          <p:cNvPr id="12" name="Straight Connector 11"/>
          <p:cNvCxnSpPr/>
          <p:nvPr/>
        </p:nvCxnSpPr>
        <p:spPr bwMode="auto">
          <a:xfrm rot="5400000">
            <a:off x="-1008133" y="3986068"/>
            <a:ext cx="2994084" cy="21962"/>
          </a:xfrm>
          <a:prstGeom prst="line">
            <a:avLst/>
          </a:prstGeom>
          <a:solidFill>
            <a:schemeClr val="accent1"/>
          </a:solidFill>
          <a:ln w="9525" cap="flat" cmpd="sng" algn="ctr">
            <a:solidFill>
              <a:srgbClr val="EFB71B"/>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369356"/>
            <a:ext cx="7749715" cy="4093428"/>
          </a:xfrm>
          <a:prstGeom prst="rect">
            <a:avLst/>
          </a:prstGeom>
          <a:noFill/>
        </p:spPr>
        <p:txBody>
          <a:bodyPr wrap="square" rtlCol="0">
            <a:spAutoFit/>
          </a:bodyPr>
          <a:lstStyle/>
          <a:p>
            <a:pPr lvl="0"/>
            <a:r>
              <a:rPr lang="en-US" sz="2000" dirty="0" smtClean="0">
                <a:solidFill>
                  <a:srgbClr val="E4761E"/>
                </a:solidFill>
                <a:latin typeface="ITC Officina Sans Std Bold"/>
                <a:cs typeface="ITC Officina Sans Std Bold"/>
              </a:rPr>
              <a:t>DONATE </a:t>
            </a:r>
            <a:r>
              <a:rPr lang="en-US" sz="2000" dirty="0" smtClean="0">
                <a:solidFill>
                  <a:srgbClr val="4C4C4C"/>
                </a:solidFill>
                <a:latin typeface="ITC Officina Sans Std Bold"/>
                <a:cs typeface="ITC Officina Sans Std Bold"/>
              </a:rPr>
              <a:t>to CARE today at </a:t>
            </a:r>
            <a:r>
              <a:rPr lang="en-US" sz="2000" u="sng" dirty="0">
                <a:solidFill>
                  <a:srgbClr val="4C4C4C"/>
                </a:solidFill>
                <a:latin typeface="ITC Officina Sans Std Bold"/>
                <a:cs typeface="ITC Officina Sans Std Bold"/>
                <a:hlinkClick r:id="rId3"/>
              </a:rPr>
              <a:t>http://www.care.org/</a:t>
            </a:r>
            <a:r>
              <a:rPr lang="en-US" sz="2000" u="sng" dirty="0" smtClean="0">
                <a:solidFill>
                  <a:srgbClr val="4C4C4C"/>
                </a:solidFill>
                <a:latin typeface="ITC Officina Sans Std Bold"/>
                <a:cs typeface="ITC Officina Sans Std Bold"/>
                <a:hlinkClick r:id="rId3"/>
              </a:rPr>
              <a:t>teamcare</a:t>
            </a:r>
            <a:r>
              <a:rPr lang="en-US" sz="2000" dirty="0" smtClean="0">
                <a:solidFill>
                  <a:srgbClr val="4C4C4C"/>
                </a:solidFill>
                <a:latin typeface="ITC Officina Sans Std Bold"/>
                <a:cs typeface="ITC Officina Sans Std Bold"/>
              </a:rPr>
              <a:t> </a:t>
            </a:r>
          </a:p>
          <a:p>
            <a:pPr lvl="0"/>
            <a:endParaRPr lang="en-US" sz="2000" dirty="0" smtClean="0">
              <a:solidFill>
                <a:srgbClr val="E4761E"/>
              </a:solidFill>
              <a:latin typeface="ITC Officina Sans Std Bold"/>
              <a:cs typeface="ITC Officina Sans Std Bold"/>
            </a:endParaRPr>
          </a:p>
          <a:p>
            <a:pPr lvl="0"/>
            <a:r>
              <a:rPr lang="en-US" sz="2000" dirty="0" smtClean="0">
                <a:solidFill>
                  <a:srgbClr val="E4761E"/>
                </a:solidFill>
                <a:latin typeface="ITC Officina Sans Std Bold"/>
                <a:cs typeface="ITC Officina Sans Std Bold"/>
              </a:rPr>
              <a:t>JOIN </a:t>
            </a:r>
            <a:r>
              <a:rPr lang="en-US" sz="2000" dirty="0" smtClean="0">
                <a:solidFill>
                  <a:srgbClr val="4C4C4C"/>
                </a:solidFill>
                <a:latin typeface="ITC Officina Sans Std Bold"/>
                <a:cs typeface="ITC Officina Sans Std Bold"/>
              </a:rPr>
              <a:t>my </a:t>
            </a:r>
            <a:r>
              <a:rPr lang="en-US" sz="2000" dirty="0" err="1" smtClean="0">
                <a:solidFill>
                  <a:srgbClr val="4C4C4C"/>
                </a:solidFill>
                <a:latin typeface="ITC Officina Sans Std Bold"/>
                <a:cs typeface="ITC Officina Sans Std Bold"/>
              </a:rPr>
              <a:t>Crowdrise</a:t>
            </a:r>
            <a:r>
              <a:rPr lang="en-US" sz="2000" dirty="0" smtClean="0">
                <a:solidFill>
                  <a:srgbClr val="4C4C4C"/>
                </a:solidFill>
                <a:latin typeface="ITC Officina Sans Std Bold"/>
                <a:cs typeface="ITC Officina Sans Std Bold"/>
              </a:rPr>
              <a:t> team at (customizable field)</a:t>
            </a:r>
          </a:p>
          <a:p>
            <a:pPr lvl="0"/>
            <a:r>
              <a:rPr lang="en-US" sz="2000" dirty="0" smtClean="0">
                <a:solidFill>
                  <a:srgbClr val="4C4C4C"/>
                </a:solidFill>
                <a:latin typeface="ITC Officina Sans Std Bold"/>
                <a:cs typeface="ITC Officina Sans Std Bold"/>
              </a:rPr>
              <a:t>and help me reach my </a:t>
            </a:r>
            <a:r>
              <a:rPr lang="en-US" sz="2000" dirty="0" smtClean="0">
                <a:solidFill>
                  <a:srgbClr val="4C4C4C"/>
                </a:solidFill>
                <a:latin typeface="ITC Officina Sans Std Bold"/>
                <a:cs typeface="ITC Officina Sans Std Bold"/>
              </a:rPr>
              <a:t>goal</a:t>
            </a:r>
            <a:r>
              <a:rPr lang="en-US" sz="2000" dirty="0">
                <a:solidFill>
                  <a:srgbClr val="4C4C4C"/>
                </a:solidFill>
                <a:latin typeface="ITC Officina Sans Std Bold"/>
                <a:cs typeface="ITC Officina Sans Std Bold"/>
              </a:rPr>
              <a:t> </a:t>
            </a:r>
            <a:r>
              <a:rPr lang="en-US" sz="2000" dirty="0" smtClean="0">
                <a:solidFill>
                  <a:srgbClr val="4C4C4C"/>
                </a:solidFill>
                <a:latin typeface="ITC Officina Sans Std Bold"/>
                <a:cs typeface="ITC Officina Sans Std Bold"/>
              </a:rPr>
              <a:t>to</a:t>
            </a:r>
            <a:r>
              <a:rPr lang="en-US" sz="2000" dirty="0" smtClean="0">
                <a:solidFill>
                  <a:srgbClr val="4C4C4C"/>
                </a:solidFill>
                <a:latin typeface="ITC Officina Sans Std Bold"/>
                <a:cs typeface="ITC Officina Sans Std Bold"/>
              </a:rPr>
              <a:t> </a:t>
            </a:r>
            <a:r>
              <a:rPr lang="en-US" sz="2000" dirty="0" smtClean="0">
                <a:solidFill>
                  <a:srgbClr val="4C4C4C"/>
                </a:solidFill>
                <a:latin typeface="ITC Officina Sans Std Bold"/>
                <a:cs typeface="ITC Officina Sans Std Bold"/>
              </a:rPr>
              <a:t>donate to CARE’s fight to end global poverty. </a:t>
            </a:r>
            <a:endParaRPr lang="en-US" sz="2000" dirty="0">
              <a:solidFill>
                <a:srgbClr val="4C4C4C"/>
              </a:solidFill>
              <a:latin typeface="ITC Officina Sans Std Bold"/>
              <a:cs typeface="ITC Officina Sans Std Bold"/>
            </a:endParaRPr>
          </a:p>
          <a:p>
            <a:pPr lvl="0"/>
            <a:endParaRPr lang="en-US" sz="2000" dirty="0" smtClean="0">
              <a:solidFill>
                <a:srgbClr val="E4761E"/>
              </a:solidFill>
              <a:latin typeface="ITC Officina Sans Std Bold"/>
              <a:cs typeface="ITC Officina Sans Std Bold"/>
            </a:endParaRPr>
          </a:p>
          <a:p>
            <a:r>
              <a:rPr lang="en-US" sz="2000" dirty="0" smtClean="0">
                <a:solidFill>
                  <a:srgbClr val="E4761E"/>
                </a:solidFill>
                <a:latin typeface="ITC Officina Sans Std Bold"/>
                <a:cs typeface="ITC Officina Sans Std Bold"/>
              </a:rPr>
              <a:t>HOST </a:t>
            </a:r>
            <a:r>
              <a:rPr lang="en-US" sz="2000" dirty="0">
                <a:solidFill>
                  <a:srgbClr val="4C4C4C"/>
                </a:solidFill>
                <a:latin typeface="ITC Officina Sans Std Bold"/>
                <a:cs typeface="ITC Officina Sans Std Bold"/>
              </a:rPr>
              <a:t>your own #</a:t>
            </a:r>
            <a:r>
              <a:rPr lang="en-US" sz="2000" dirty="0" err="1">
                <a:solidFill>
                  <a:srgbClr val="4C4C4C"/>
                </a:solidFill>
                <a:latin typeface="ITC Officina Sans Std Bold"/>
                <a:cs typeface="ITC Officina Sans Std Bold"/>
              </a:rPr>
              <a:t>TeamCARE</a:t>
            </a:r>
            <a:r>
              <a:rPr lang="en-US" sz="2000" dirty="0">
                <a:solidFill>
                  <a:srgbClr val="4C4C4C"/>
                </a:solidFill>
                <a:latin typeface="ITC Officina Sans Std Bold"/>
                <a:cs typeface="ITC Officina Sans Std Bold"/>
              </a:rPr>
              <a:t> </a:t>
            </a:r>
            <a:r>
              <a:rPr lang="en-US" sz="2000" dirty="0" smtClean="0">
                <a:solidFill>
                  <a:srgbClr val="4C4C4C"/>
                </a:solidFill>
                <a:latin typeface="ITC Officina Sans Std Bold"/>
                <a:cs typeface="ITC Officina Sans Std Bold"/>
              </a:rPr>
              <a:t>event– </a:t>
            </a:r>
            <a:r>
              <a:rPr lang="en-US" sz="2000" dirty="0">
                <a:solidFill>
                  <a:srgbClr val="4C4C4C"/>
                </a:solidFill>
                <a:latin typeface="ITC Officina Sans Std Bold"/>
                <a:cs typeface="ITC Officina Sans Std Bold"/>
              </a:rPr>
              <a:t>it’s simple to do and the site will guide </a:t>
            </a:r>
            <a:r>
              <a:rPr lang="en-US" sz="2000" dirty="0" smtClean="0">
                <a:solidFill>
                  <a:srgbClr val="4C4C4C"/>
                </a:solidFill>
                <a:latin typeface="ITC Officina Sans Std Bold"/>
                <a:cs typeface="ITC Officina Sans Std Bold"/>
              </a:rPr>
              <a:t>you </a:t>
            </a:r>
            <a:r>
              <a:rPr lang="en-US" sz="2000" dirty="0">
                <a:solidFill>
                  <a:srgbClr val="4C4C4C"/>
                </a:solidFill>
                <a:latin typeface="ITC Officina Sans Std Bold"/>
                <a:cs typeface="ITC Officina Sans Std Bold"/>
              </a:rPr>
              <a:t>through it in practically no </a:t>
            </a:r>
            <a:r>
              <a:rPr lang="en-US" sz="2000" dirty="0" smtClean="0">
                <a:solidFill>
                  <a:srgbClr val="4C4C4C"/>
                </a:solidFill>
                <a:latin typeface="ITC Officina Sans Std Bold"/>
                <a:cs typeface="ITC Officina Sans Std Bold"/>
              </a:rPr>
              <a:t>time: </a:t>
            </a:r>
            <a:r>
              <a:rPr lang="en-US" sz="2000" dirty="0" smtClean="0">
                <a:solidFill>
                  <a:srgbClr val="4C4C4C"/>
                </a:solidFill>
                <a:latin typeface="ITC Officina Sans Std Bold"/>
                <a:cs typeface="ITC Officina Sans Std Bold"/>
                <a:hlinkClick r:id="rId4"/>
              </a:rPr>
              <a:t>http</a:t>
            </a:r>
            <a:r>
              <a:rPr lang="en-US" sz="2000" dirty="0">
                <a:solidFill>
                  <a:srgbClr val="4C4C4C"/>
                </a:solidFill>
                <a:latin typeface="ITC Officina Sans Std Bold"/>
                <a:cs typeface="ITC Officina Sans Std Bold"/>
                <a:hlinkClick r:id="rId4"/>
              </a:rPr>
              <a:t>://</a:t>
            </a:r>
            <a:r>
              <a:rPr lang="en-US" sz="2000" dirty="0" smtClean="0">
                <a:solidFill>
                  <a:srgbClr val="4C4C4C"/>
                </a:solidFill>
                <a:latin typeface="ITC Officina Sans Std Bold"/>
                <a:cs typeface="ITC Officina Sans Std Bold"/>
                <a:hlinkClick r:id="rId4"/>
              </a:rPr>
              <a:t>www.care.org/get-involved/care-volunteer-event-toolkit</a:t>
            </a:r>
            <a:r>
              <a:rPr lang="en-US" sz="2000" dirty="0" smtClean="0">
                <a:solidFill>
                  <a:srgbClr val="4C4C4C"/>
                </a:solidFill>
                <a:latin typeface="ITC Officina Sans Std Bold"/>
                <a:cs typeface="ITC Officina Sans Std Bold"/>
              </a:rPr>
              <a:t> </a:t>
            </a:r>
          </a:p>
          <a:p>
            <a:endParaRPr lang="en-US" sz="2000" dirty="0" smtClean="0">
              <a:solidFill>
                <a:srgbClr val="E4761E"/>
              </a:solidFill>
              <a:latin typeface="ITC Officina Sans Std Bold"/>
              <a:cs typeface="ITC Officina Sans Std Bold"/>
            </a:endParaRPr>
          </a:p>
          <a:p>
            <a:r>
              <a:rPr lang="en-US" sz="2000" dirty="0" smtClean="0">
                <a:solidFill>
                  <a:srgbClr val="E4761E"/>
                </a:solidFill>
                <a:latin typeface="ITC Officina Sans Std Bold"/>
                <a:cs typeface="ITC Officina Sans Std Bold"/>
              </a:rPr>
              <a:t>BECOME </a:t>
            </a:r>
            <a:r>
              <a:rPr lang="en-US" sz="2000" dirty="0">
                <a:solidFill>
                  <a:srgbClr val="4C4C4C"/>
                </a:solidFill>
                <a:latin typeface="ITC Officina Sans Std Bold"/>
                <a:cs typeface="ITC Officina Sans Std Bold"/>
              </a:rPr>
              <a:t>a CARE </a:t>
            </a:r>
            <a:r>
              <a:rPr lang="en-US" sz="2000" dirty="0" smtClean="0">
                <a:solidFill>
                  <a:srgbClr val="4C4C4C"/>
                </a:solidFill>
                <a:latin typeface="ITC Officina Sans Std Bold"/>
                <a:cs typeface="ITC Officina Sans Std Bold"/>
              </a:rPr>
              <a:t>Advocate by joining the CARE Action Network</a:t>
            </a:r>
            <a:r>
              <a:rPr lang="en-US" sz="2000" dirty="0">
                <a:solidFill>
                  <a:srgbClr val="4C4C4C"/>
                </a:solidFill>
                <a:latin typeface="ITC Officina Sans Std Bold"/>
                <a:cs typeface="ITC Officina Sans Std Bold"/>
              </a:rPr>
              <a:t>: </a:t>
            </a:r>
            <a:r>
              <a:rPr lang="en-US" sz="2000" dirty="0">
                <a:solidFill>
                  <a:srgbClr val="4C4C4C"/>
                </a:solidFill>
                <a:latin typeface="ITC Officina Sans Std Bold"/>
                <a:cs typeface="ITC Officina Sans Std Bold"/>
                <a:hlinkClick r:id="rId5"/>
              </a:rPr>
              <a:t>http://</a:t>
            </a:r>
            <a:r>
              <a:rPr lang="en-US" sz="2000" dirty="0" smtClean="0">
                <a:solidFill>
                  <a:srgbClr val="4C4C4C"/>
                </a:solidFill>
                <a:latin typeface="ITC Officina Sans Std Bold"/>
                <a:cs typeface="ITC Officina Sans Std Bold"/>
                <a:hlinkClick r:id="rId5"/>
              </a:rPr>
              <a:t>www.care.org/get-involved/advocacy/care-action-network</a:t>
            </a:r>
            <a:r>
              <a:rPr lang="en-US" sz="2000" dirty="0" smtClean="0">
                <a:solidFill>
                  <a:srgbClr val="4C4C4C"/>
                </a:solidFill>
                <a:latin typeface="ITC Officina Sans Std Bold"/>
                <a:cs typeface="ITC Officina Sans Std Bold"/>
              </a:rPr>
              <a:t> </a:t>
            </a:r>
          </a:p>
          <a:p>
            <a:endParaRPr lang="en-US" sz="2000" dirty="0" smtClean="0">
              <a:solidFill>
                <a:srgbClr val="E4761E"/>
              </a:solidFill>
              <a:latin typeface="ITC Officina Sans Std Bold"/>
              <a:cs typeface="ITC Officina Sans Std Bold"/>
            </a:endParaRPr>
          </a:p>
        </p:txBody>
      </p:sp>
      <p:sp>
        <p:nvSpPr>
          <p:cNvPr id="6" name="Title 11"/>
          <p:cNvSpPr txBox="1">
            <a:spLocks/>
          </p:cNvSpPr>
          <p:nvPr/>
        </p:nvSpPr>
        <p:spPr bwMode="auto">
          <a:xfrm>
            <a:off x="457200" y="220133"/>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dirty="0" smtClean="0">
                <a:solidFill>
                  <a:srgbClr val="FFFFFF"/>
                </a:solidFill>
                <a:latin typeface="ITC Officina Sans Std Bold"/>
                <a:cs typeface="ITC Officina Sans Std Bold"/>
              </a:rPr>
              <a:t>How YOU can help fight global poverty today!</a:t>
            </a:r>
            <a:endParaRPr kumimoji="0" lang="en-US" sz="2800" b="0" i="0" u="none" strike="noStrike" kern="1200" cap="none" spc="0" normalizeH="0" baseline="0" noProof="0" dirty="0">
              <a:ln>
                <a:noFill/>
              </a:ln>
              <a:solidFill>
                <a:srgbClr val="FFFFFF"/>
              </a:solidFill>
              <a:effectLst/>
              <a:uLnTx/>
              <a:uFillTx/>
              <a:latin typeface="ITC Officina Sans Std Bold"/>
              <a:ea typeface="+mn-ea"/>
              <a:cs typeface="ITC Officina Sans Std Bold"/>
            </a:endParaRPr>
          </a:p>
        </p:txBody>
      </p:sp>
      <p:pic>
        <p:nvPicPr>
          <p:cNvPr id="9" name="Picture 8"/>
          <p:cNvPicPr>
            <a:picLocks noChangeAspect="1"/>
          </p:cNvPicPr>
          <p:nvPr/>
        </p:nvPicPr>
        <p:blipFill>
          <a:blip r:embed="rId6"/>
          <a:srcRect b="33816"/>
          <a:stretch>
            <a:fillRect/>
          </a:stretch>
        </p:blipFill>
        <p:spPr>
          <a:xfrm>
            <a:off x="0" y="6510020"/>
            <a:ext cx="9144000" cy="347980"/>
          </a:xfrm>
          <a:prstGeom prst="rect">
            <a:avLst/>
          </a:prstGeom>
        </p:spPr>
      </p:pic>
      <p:cxnSp>
        <p:nvCxnSpPr>
          <p:cNvPr id="10" name="Straight Connector 9"/>
          <p:cNvCxnSpPr/>
          <p:nvPr/>
        </p:nvCxnSpPr>
        <p:spPr bwMode="auto">
          <a:xfrm>
            <a:off x="445477" y="1442511"/>
            <a:ext cx="11723" cy="3648121"/>
          </a:xfrm>
          <a:prstGeom prst="line">
            <a:avLst/>
          </a:prstGeom>
          <a:solidFill>
            <a:schemeClr val="accent1"/>
          </a:solidFill>
          <a:ln w="9525" cap="flat" cmpd="sng" algn="ctr">
            <a:solidFill>
              <a:srgbClr val="EFB71B"/>
            </a:solidFill>
            <a:prstDash val="solid"/>
            <a:round/>
            <a:headEnd type="none" w="med" len="med"/>
            <a:tailEnd type="none" w="med" len="med"/>
          </a:ln>
          <a:effectLst/>
        </p:spPr>
      </p:cxnSp>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a:off x="7341560" y="1201326"/>
            <a:ext cx="1527908" cy="1983030"/>
          </a:xfrm>
          <a:prstGeom prst="rect">
            <a:avLst/>
          </a:prstGeom>
        </p:spPr>
      </p:pic>
      <p:sp>
        <p:nvSpPr>
          <p:cNvPr id="8" name="Rectangle 7"/>
          <p:cNvSpPr/>
          <p:nvPr/>
        </p:nvSpPr>
        <p:spPr bwMode="auto">
          <a:xfrm>
            <a:off x="1166811" y="5490922"/>
            <a:ext cx="6810376" cy="912812"/>
          </a:xfrm>
          <a:prstGeom prst="rect">
            <a:avLst/>
          </a:prstGeom>
          <a:solidFill>
            <a:srgbClr val="EFB71B">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E4761E"/>
              </a:solidFill>
              <a:effectLst/>
              <a:latin typeface="Arial" charset="0"/>
              <a:ea typeface="ＭＳ Ｐゴシック" pitchFamily="-96" charset="-128"/>
            </a:endParaRPr>
          </a:p>
        </p:txBody>
      </p:sp>
      <p:sp>
        <p:nvSpPr>
          <p:cNvPr id="11" name="Title 11"/>
          <p:cNvSpPr txBox="1">
            <a:spLocks/>
          </p:cNvSpPr>
          <p:nvPr/>
        </p:nvSpPr>
        <p:spPr bwMode="auto">
          <a:xfrm>
            <a:off x="0" y="5305792"/>
            <a:ext cx="9143999" cy="773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600"/>
              </a:spcAft>
            </a:pPr>
            <a:endParaRPr lang="en-US" sz="2000" b="1" dirty="0" smtClean="0">
              <a:latin typeface="ITC Officina Sans Std Bold"/>
              <a:cs typeface="ITC Officina Sans Std Bold"/>
            </a:endParaRPr>
          </a:p>
          <a:p>
            <a:pPr algn="ctr">
              <a:spcAft>
                <a:spcPts val="600"/>
              </a:spcAft>
            </a:pPr>
            <a:r>
              <a:rPr lang="en-US" sz="2000" b="1" dirty="0" smtClean="0">
                <a:latin typeface="ITC Officina Sans Std Bold"/>
                <a:cs typeface="ITC Officina Sans Std Bold"/>
              </a:rPr>
              <a:t>To learn more about CARE, </a:t>
            </a:r>
            <a:r>
              <a:rPr lang="en-US" sz="2000" b="1" dirty="0" smtClean="0">
                <a:solidFill>
                  <a:srgbClr val="E4761E"/>
                </a:solidFill>
                <a:latin typeface="ITC Officina Sans Std Bold"/>
                <a:cs typeface="ITC Officina Sans Std Bold"/>
              </a:rPr>
              <a:t>visit </a:t>
            </a:r>
            <a:r>
              <a:rPr lang="en-US" sz="2400" b="1" u="sng" dirty="0" smtClean="0">
                <a:solidFill>
                  <a:srgbClr val="E4761E"/>
                </a:solidFill>
                <a:latin typeface="ITC Officina Sans Std Bold"/>
                <a:cs typeface="ITC Officina Sans Std Bold"/>
                <a:hlinkClick r:id="rId9"/>
              </a:rPr>
              <a:t>www.care.org</a:t>
            </a:r>
            <a:r>
              <a:rPr lang="en-US" sz="2400" b="1" dirty="0" smtClean="0">
                <a:solidFill>
                  <a:srgbClr val="E4761E"/>
                </a:solidFill>
                <a:latin typeface="ITC Officina Sans Std Bold"/>
                <a:cs typeface="ITC Officina Sans Std Bold"/>
              </a:rPr>
              <a:t> </a:t>
            </a:r>
            <a:r>
              <a:rPr lang="en-US" sz="2400" dirty="0" smtClean="0">
                <a:latin typeface="ITC Officina Sans Std Bold"/>
                <a:cs typeface="ITC Officina Sans Std Bold"/>
              </a:rPr>
              <a:t> </a:t>
            </a:r>
            <a:endParaRPr lang="en-US" sz="2400" dirty="0">
              <a:latin typeface="ITC Officina Sans Std Bold"/>
              <a:cs typeface="ITC Officina Sans Std Bo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5226" y="1832139"/>
            <a:ext cx="6656906" cy="2554545"/>
          </a:xfrm>
          <a:prstGeom prst="rect">
            <a:avLst/>
          </a:prstGeom>
          <a:noFill/>
        </p:spPr>
        <p:txBody>
          <a:bodyPr wrap="square" rtlCol="0">
            <a:spAutoFit/>
          </a:bodyPr>
          <a:lstStyle/>
          <a:p>
            <a:r>
              <a:rPr lang="en-US" sz="3200" b="1" i="1" dirty="0" smtClean="0">
                <a:latin typeface="ITC Officina Sans Std Bold"/>
                <a:cs typeface="ITC Officina Sans Std Bold"/>
              </a:rPr>
              <a:t>“Overcoming poverty is not a gesture of charity. It is an act of justice.” 	</a:t>
            </a:r>
          </a:p>
          <a:p>
            <a:r>
              <a:rPr lang="en-US" sz="3200" b="1" i="1" dirty="0">
                <a:latin typeface="ITC Officina Sans Std Bold"/>
                <a:cs typeface="ITC Officina Sans Std Bold"/>
              </a:rPr>
              <a:t>	</a:t>
            </a:r>
            <a:r>
              <a:rPr lang="en-US" sz="3200" b="1" i="1" dirty="0" smtClean="0">
                <a:latin typeface="ITC Officina Sans Std Bold"/>
                <a:cs typeface="ITC Officina Sans Std Bold"/>
              </a:rPr>
              <a:t>								</a:t>
            </a:r>
            <a:r>
              <a:rPr lang="en-US" sz="2400" b="1" i="1" dirty="0" smtClean="0">
                <a:latin typeface="ITC Officina Sans Std Bold"/>
                <a:cs typeface="ITC Officina Sans Std Bold"/>
              </a:rPr>
              <a:t>-</a:t>
            </a:r>
            <a:r>
              <a:rPr lang="en-US" sz="2000" dirty="0">
                <a:latin typeface="ITC Officina Sans Std Bold"/>
                <a:cs typeface="ITC Officina Sans Std Bold"/>
              </a:rPr>
              <a:t>Nelson Mandela </a:t>
            </a:r>
            <a:r>
              <a:rPr lang="en-US" sz="2000" i="1" dirty="0">
                <a:latin typeface="ITC Officina Sans Std Bold"/>
                <a:cs typeface="ITC Officina Sans Std Bold"/>
              </a:rPr>
              <a:t> </a:t>
            </a:r>
            <a:endParaRPr lang="en-US" sz="3200" dirty="0">
              <a:latin typeface="ITC Officina Sans Std Bold"/>
              <a:cs typeface="ITC Officina Sans Std Bold"/>
            </a:endParaRPr>
          </a:p>
          <a:p>
            <a:endParaRPr lang="en-US" sz="3200" b="1" i="1" dirty="0" smtClean="0">
              <a:latin typeface="ITC Officina Sans Std Bold"/>
              <a:cs typeface="ITC Officina Sans Std Bold"/>
            </a:endParaRPr>
          </a:p>
          <a:p>
            <a:r>
              <a:rPr lang="en-US" sz="3200" b="1" i="1" dirty="0">
                <a:latin typeface="ITC Officina Sans Std Bold"/>
                <a:cs typeface="ITC Officina Sans Std Bold"/>
              </a:rPr>
              <a:t>	</a:t>
            </a:r>
            <a:r>
              <a:rPr lang="en-US" sz="3200" b="1" i="1" dirty="0" smtClean="0">
                <a:latin typeface="ITC Officina Sans Std Bold"/>
                <a:cs typeface="ITC Officina Sans Std Bold"/>
              </a:rPr>
              <a:t>								</a:t>
            </a:r>
            <a:r>
              <a:rPr lang="en-US" dirty="0" smtClean="0">
                <a:latin typeface="ITC Officina Sans Std Bold"/>
                <a:cs typeface="ITC Officina Sans Std Bold"/>
              </a:rPr>
              <a:t>						</a:t>
            </a:r>
          </a:p>
        </p:txBody>
      </p:sp>
      <p:pic>
        <p:nvPicPr>
          <p:cNvPr id="4" name="Picture 3" descr="TEAM CARE_final.png"/>
          <p:cNvPicPr>
            <a:picLocks noChangeAspect="1"/>
          </p:cNvPicPr>
          <p:nvPr/>
        </p:nvPicPr>
        <p:blipFill>
          <a:blip r:embed="rId3"/>
          <a:stretch>
            <a:fillRect/>
          </a:stretch>
        </p:blipFill>
        <p:spPr>
          <a:xfrm>
            <a:off x="2442293" y="3839479"/>
            <a:ext cx="4275288" cy="1858474"/>
          </a:xfrm>
          <a:prstGeom prst="rect">
            <a:avLst/>
          </a:prstGeom>
        </p:spPr>
      </p:pic>
      <p:sp>
        <p:nvSpPr>
          <p:cNvPr id="5" name="Title 11"/>
          <p:cNvSpPr txBox="1">
            <a:spLocks/>
          </p:cNvSpPr>
          <p:nvPr/>
        </p:nvSpPr>
        <p:spPr bwMode="auto">
          <a:xfrm>
            <a:off x="457200" y="220133"/>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dirty="0" smtClean="0">
                <a:solidFill>
                  <a:srgbClr val="FFFFFF"/>
                </a:solidFill>
                <a:latin typeface="ITC Officina Sans Std Bold"/>
                <a:cs typeface="ITC Officina Sans Std Bold"/>
              </a:rPr>
              <a:t>Thank You!</a:t>
            </a:r>
            <a:endParaRPr kumimoji="0" lang="en-US" sz="2800" b="0" i="0" u="none" strike="noStrike" kern="1200" cap="none" spc="0" normalizeH="0" baseline="0" noProof="0" dirty="0">
              <a:ln>
                <a:noFill/>
              </a:ln>
              <a:solidFill>
                <a:srgbClr val="FFFFFF"/>
              </a:solidFill>
              <a:effectLst/>
              <a:uLnTx/>
              <a:uFillTx/>
              <a:latin typeface="ITC Officina Sans Std Bold"/>
              <a:ea typeface="+mn-ea"/>
              <a:cs typeface="ITC Officina Sans Std Bold"/>
            </a:endParaRPr>
          </a:p>
        </p:txBody>
      </p:sp>
      <p:pic>
        <p:nvPicPr>
          <p:cNvPr id="7" name="Picture 6"/>
          <p:cNvPicPr>
            <a:picLocks noChangeAspect="1"/>
          </p:cNvPicPr>
          <p:nvPr/>
        </p:nvPicPr>
        <p:blipFill>
          <a:blip r:embed="rId4"/>
          <a:srcRect b="33816"/>
          <a:stretch>
            <a:fillRect/>
          </a:stretch>
        </p:blipFill>
        <p:spPr>
          <a:xfrm>
            <a:off x="0" y="6510020"/>
            <a:ext cx="9144000" cy="34798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b="33816"/>
          <a:stretch>
            <a:fillRect/>
          </a:stretch>
        </p:blipFill>
        <p:spPr>
          <a:xfrm>
            <a:off x="0" y="6510020"/>
            <a:ext cx="9144000" cy="347980"/>
          </a:xfrm>
          <a:prstGeom prst="rect">
            <a:avLst/>
          </a:prstGeom>
        </p:spPr>
      </p:pic>
      <p:cxnSp>
        <p:nvCxnSpPr>
          <p:cNvPr id="5" name="Straight Connector 4"/>
          <p:cNvCxnSpPr/>
          <p:nvPr/>
        </p:nvCxnSpPr>
        <p:spPr bwMode="auto">
          <a:xfrm flipV="1">
            <a:off x="3829832" y="2643201"/>
            <a:ext cx="4607721" cy="10206"/>
          </a:xfrm>
          <a:prstGeom prst="line">
            <a:avLst/>
          </a:prstGeom>
          <a:solidFill>
            <a:schemeClr val="accent1"/>
          </a:solidFill>
          <a:ln w="9525" cap="flat" cmpd="sng" algn="ctr">
            <a:solidFill>
              <a:srgbClr val="EFB71B"/>
            </a:solidFill>
            <a:prstDash val="solid"/>
            <a:round/>
            <a:headEnd type="none" w="med" len="med"/>
            <a:tailEnd type="none" w="med" len="med"/>
          </a:ln>
          <a:effectLst/>
        </p:spPr>
      </p:cxnSp>
      <p:sp>
        <p:nvSpPr>
          <p:cNvPr id="7" name="TextBox 6"/>
          <p:cNvSpPr txBox="1"/>
          <p:nvPr/>
        </p:nvSpPr>
        <p:spPr>
          <a:xfrm>
            <a:off x="3762363" y="1521292"/>
            <a:ext cx="4889500" cy="3785652"/>
          </a:xfrm>
          <a:prstGeom prst="rect">
            <a:avLst/>
          </a:prstGeom>
          <a:noFill/>
        </p:spPr>
        <p:txBody>
          <a:bodyPr wrap="square" rtlCol="0">
            <a:spAutoFit/>
          </a:bodyPr>
          <a:lstStyle/>
          <a:p>
            <a:pPr lvl="0"/>
            <a:r>
              <a:rPr lang="en-US" sz="2000" dirty="0" smtClean="0">
                <a:solidFill>
                  <a:srgbClr val="E4761E"/>
                </a:solidFill>
                <a:latin typeface="ITC Officina Sans Std Bold"/>
                <a:cs typeface="ITC Officina Sans Std Bold"/>
              </a:rPr>
              <a:t>CARE was founded in 1945 as a means </a:t>
            </a:r>
            <a:br>
              <a:rPr lang="en-US" sz="2000" dirty="0" smtClean="0">
                <a:solidFill>
                  <a:srgbClr val="E4761E"/>
                </a:solidFill>
                <a:latin typeface="ITC Officina Sans Std Bold"/>
                <a:cs typeface="ITC Officina Sans Std Bold"/>
              </a:rPr>
            </a:br>
            <a:r>
              <a:rPr lang="en-US" sz="2000" dirty="0" smtClean="0">
                <a:solidFill>
                  <a:srgbClr val="E4761E"/>
                </a:solidFill>
                <a:latin typeface="ITC Officina Sans Std Bold"/>
                <a:cs typeface="ITC Officina Sans Std Bold"/>
              </a:rPr>
              <a:t>of rushing lifesaving food and supplies </a:t>
            </a:r>
            <a:br>
              <a:rPr lang="en-US" sz="2000" dirty="0" smtClean="0">
                <a:solidFill>
                  <a:srgbClr val="E4761E"/>
                </a:solidFill>
                <a:latin typeface="ITC Officina Sans Std Bold"/>
                <a:cs typeface="ITC Officina Sans Std Bold"/>
              </a:rPr>
            </a:br>
            <a:r>
              <a:rPr lang="en-US" sz="2000" dirty="0" smtClean="0">
                <a:solidFill>
                  <a:srgbClr val="E4761E"/>
                </a:solidFill>
                <a:latin typeface="ITC Officina Sans Std Bold"/>
                <a:cs typeface="ITC Officina Sans Std Bold"/>
              </a:rPr>
              <a:t>to World War II survivors.  </a:t>
            </a:r>
          </a:p>
          <a:p>
            <a:pPr lvl="0"/>
            <a:endParaRPr lang="en-US" sz="2000" dirty="0">
              <a:solidFill>
                <a:srgbClr val="E4761E"/>
              </a:solidFill>
              <a:latin typeface="ITC Officina Sans Std Bold"/>
              <a:cs typeface="ITC Officina Sans Std Bold"/>
            </a:endParaRPr>
          </a:p>
          <a:p>
            <a:pPr lvl="0"/>
            <a:r>
              <a:rPr lang="en-US" sz="2000" dirty="0" smtClean="0">
                <a:solidFill>
                  <a:srgbClr val="E4761E"/>
                </a:solidFill>
                <a:latin typeface="ITC Officina Sans Std Bold"/>
                <a:cs typeface="ITC Officina Sans Std Bold"/>
              </a:rPr>
              <a:t>The </a:t>
            </a:r>
            <a:r>
              <a:rPr lang="en-US" sz="2000" dirty="0">
                <a:solidFill>
                  <a:srgbClr val="E4761E"/>
                </a:solidFill>
                <a:latin typeface="ITC Officina Sans Std Bold"/>
                <a:cs typeface="ITC Officina Sans Std Bold"/>
              </a:rPr>
              <a:t>first CARE Package® arrived in</a:t>
            </a:r>
            <a:r>
              <a:rPr lang="en-US" sz="2000" dirty="0" smtClean="0">
                <a:solidFill>
                  <a:srgbClr val="E4761E"/>
                </a:solidFill>
                <a:latin typeface="ITC Officina Sans Std Bold"/>
                <a:cs typeface="ITC Officina Sans Std Bold"/>
              </a:rPr>
              <a:t> </a:t>
            </a:r>
            <a:br>
              <a:rPr lang="en-US" sz="2000" dirty="0" smtClean="0">
                <a:solidFill>
                  <a:srgbClr val="E4761E"/>
                </a:solidFill>
                <a:latin typeface="ITC Officina Sans Std Bold"/>
                <a:cs typeface="ITC Officina Sans Std Bold"/>
              </a:rPr>
            </a:br>
            <a:r>
              <a:rPr lang="en-US" sz="2000" dirty="0" smtClean="0">
                <a:solidFill>
                  <a:srgbClr val="E4761E"/>
                </a:solidFill>
                <a:latin typeface="ITC Officina Sans Std Bold"/>
                <a:cs typeface="ITC Officina Sans Std Bold"/>
              </a:rPr>
              <a:t>Le </a:t>
            </a:r>
            <a:r>
              <a:rPr lang="en-US" sz="2000" dirty="0">
                <a:solidFill>
                  <a:srgbClr val="E4761E"/>
                </a:solidFill>
                <a:latin typeface="ITC Officina Sans Std Bold"/>
                <a:cs typeface="ITC Officina Sans Std Bold"/>
              </a:rPr>
              <a:t>Havre, France, on May 11, 1946</a:t>
            </a:r>
          </a:p>
          <a:p>
            <a:endParaRPr lang="en-US" sz="2000" dirty="0" smtClean="0">
              <a:solidFill>
                <a:srgbClr val="E4761E"/>
              </a:solidFill>
              <a:latin typeface="ITC Officina Sans Std Bold"/>
              <a:cs typeface="ITC Officina Sans Std Bold"/>
            </a:endParaRPr>
          </a:p>
          <a:p>
            <a:r>
              <a:rPr lang="en-US" sz="2000" dirty="0" smtClean="0">
                <a:solidFill>
                  <a:srgbClr val="E4761E"/>
                </a:solidFill>
                <a:latin typeface="ITC Officina Sans Std Bold"/>
                <a:cs typeface="ITC Officina Sans Std Bold"/>
              </a:rPr>
              <a:t>The first CARE package was </a:t>
            </a:r>
            <a:r>
              <a:rPr lang="en-US" sz="2000" dirty="0">
                <a:solidFill>
                  <a:srgbClr val="E4761E"/>
                </a:solidFill>
                <a:latin typeface="ITC Officina Sans Std Bold"/>
                <a:cs typeface="ITC Officina Sans Std Bold"/>
              </a:rPr>
              <a:t>among the </a:t>
            </a:r>
            <a:r>
              <a:rPr lang="en-US" sz="2000" dirty="0" smtClean="0">
                <a:solidFill>
                  <a:srgbClr val="E4761E"/>
                </a:solidFill>
                <a:latin typeface="ITC Officina Sans Std Bold"/>
                <a:cs typeface="ITC Officina Sans Std Bold"/>
              </a:rPr>
              <a:t>100 </a:t>
            </a:r>
            <a:r>
              <a:rPr lang="en-US" sz="2000" dirty="0">
                <a:solidFill>
                  <a:srgbClr val="E4761E"/>
                </a:solidFill>
                <a:latin typeface="ITC Officina Sans Std Bold"/>
                <a:cs typeface="ITC Officina Sans Std Bold"/>
              </a:rPr>
              <a:t>million CARE Packages delivered to people throughout Europe — revealing the power of a box to change the </a:t>
            </a:r>
            <a:r>
              <a:rPr lang="en-US" sz="2000" dirty="0" smtClean="0">
                <a:solidFill>
                  <a:srgbClr val="E4761E"/>
                </a:solidFill>
                <a:latin typeface="ITC Officina Sans Std Bold"/>
                <a:cs typeface="ITC Officina Sans Std Bold"/>
              </a:rPr>
              <a:t>world</a:t>
            </a:r>
          </a:p>
          <a:p>
            <a:endParaRPr lang="en-US" sz="2000" dirty="0" smtClean="0">
              <a:solidFill>
                <a:srgbClr val="E4761E"/>
              </a:solidFill>
              <a:latin typeface="ITC Officina Sans Std Bold"/>
              <a:cs typeface="ITC Officina Sans Std Bold"/>
            </a:endParaRPr>
          </a:p>
        </p:txBody>
      </p:sp>
      <p:sp>
        <p:nvSpPr>
          <p:cNvPr id="8" name="Title 11"/>
          <p:cNvSpPr txBox="1">
            <a:spLocks/>
          </p:cNvSpPr>
          <p:nvPr/>
        </p:nvSpPr>
        <p:spPr bwMode="auto">
          <a:xfrm>
            <a:off x="457200" y="220133"/>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ct val="0"/>
              </a:spcAft>
            </a:pPr>
            <a:r>
              <a:rPr lang="en-US" sz="2800" dirty="0" smtClean="0">
                <a:solidFill>
                  <a:srgbClr val="FFFFFF"/>
                </a:solidFill>
                <a:latin typeface="ITC Officina Sans Std Bold"/>
                <a:cs typeface="ITC Officina Sans Std Bold"/>
              </a:rPr>
              <a:t>The CARE Package Then…</a:t>
            </a:r>
            <a:endParaRPr lang="en-US" sz="2800" dirty="0">
              <a:solidFill>
                <a:srgbClr val="FFFFFF"/>
              </a:solidFill>
              <a:latin typeface="ITC Officina Sans Std Bold"/>
              <a:cs typeface="ITC Officina Sans Std Bold"/>
            </a:endParaRPr>
          </a:p>
        </p:txBody>
      </p:sp>
      <p:sp>
        <p:nvSpPr>
          <p:cNvPr id="9" name="TextBox 8"/>
          <p:cNvSpPr txBox="1"/>
          <p:nvPr/>
        </p:nvSpPr>
        <p:spPr>
          <a:xfrm>
            <a:off x="293696" y="5326097"/>
            <a:ext cx="8358167" cy="1200329"/>
          </a:xfrm>
          <a:prstGeom prst="rect">
            <a:avLst/>
          </a:prstGeom>
          <a:noFill/>
        </p:spPr>
        <p:txBody>
          <a:bodyPr wrap="square" rtlCol="0">
            <a:spAutoFit/>
          </a:bodyPr>
          <a:lstStyle/>
          <a:p>
            <a:r>
              <a:rPr lang="en-US" sz="2400" b="1" dirty="0">
                <a:latin typeface="ITC Officina Sans Std Bold"/>
                <a:cs typeface="ITC Officina Sans Std Bold"/>
              </a:rPr>
              <a:t>“Every CARE Package . . . expresses America’s concern </a:t>
            </a:r>
            <a:br>
              <a:rPr lang="en-US" sz="2400" b="1" dirty="0">
                <a:latin typeface="ITC Officina Sans Std Bold"/>
                <a:cs typeface="ITC Officina Sans Std Bold"/>
              </a:rPr>
            </a:br>
            <a:r>
              <a:rPr lang="en-US" sz="2400" b="1" dirty="0">
                <a:latin typeface="ITC Officina Sans Std Bold"/>
                <a:cs typeface="ITC Officina Sans Std Bold"/>
              </a:rPr>
              <a:t>and friendship in a language all peoples understand.”</a:t>
            </a:r>
          </a:p>
          <a:p>
            <a:endParaRPr lang="en-US" sz="2400" b="1" dirty="0" smtClean="0">
              <a:latin typeface="ITC Officina Sans Std Bold"/>
              <a:cs typeface="ITC Officina Sans Std Bold"/>
            </a:endParaRPr>
          </a:p>
        </p:txBody>
      </p:sp>
      <p:pic>
        <p:nvPicPr>
          <p:cNvPr id="10" name="Content Placeholder 8" descr="Historic Care Package.jpg"/>
          <p:cNvPicPr>
            <a:picLocks noChangeAspect="1"/>
          </p:cNvPicPr>
          <p:nvPr/>
        </p:nvPicPr>
        <p:blipFill>
          <a:blip r:embed="rId4"/>
          <a:srcRect l="4557" r="1185"/>
          <a:stretch>
            <a:fillRect/>
          </a:stretch>
        </p:blipFill>
        <p:spPr bwMode="auto">
          <a:xfrm>
            <a:off x="928684" y="1497879"/>
            <a:ext cx="2667001" cy="3535567"/>
          </a:xfrm>
          <a:prstGeom prst="rect">
            <a:avLst/>
          </a:prstGeom>
          <a:noFill/>
          <a:ln w="9525">
            <a:noFill/>
            <a:miter lim="800000"/>
            <a:headEnd/>
            <a:tailEnd/>
          </a:ln>
        </p:spPr>
      </p:pic>
      <p:cxnSp>
        <p:nvCxnSpPr>
          <p:cNvPr id="15" name="Straight Connector 14"/>
          <p:cNvCxnSpPr/>
          <p:nvPr/>
        </p:nvCxnSpPr>
        <p:spPr bwMode="auto">
          <a:xfrm flipV="1">
            <a:off x="3829832" y="3563951"/>
            <a:ext cx="4607721" cy="10206"/>
          </a:xfrm>
          <a:prstGeom prst="line">
            <a:avLst/>
          </a:prstGeom>
          <a:solidFill>
            <a:schemeClr val="accent1"/>
          </a:solidFill>
          <a:ln w="9525" cap="flat" cmpd="sng" algn="ctr">
            <a:solidFill>
              <a:srgbClr val="EFB71B"/>
            </a:solidFill>
            <a:prstDash val="solid"/>
            <a:round/>
            <a:headEnd type="none" w="med" len="med"/>
            <a:tailEnd type="none" w="med" len="med"/>
          </a:ln>
          <a:effectLst/>
        </p:spPr>
      </p:cxnSp>
      <p:sp>
        <p:nvSpPr>
          <p:cNvPr id="17" name="TextBox 16"/>
          <p:cNvSpPr txBox="1"/>
          <p:nvPr/>
        </p:nvSpPr>
        <p:spPr>
          <a:xfrm>
            <a:off x="5643551" y="6248410"/>
            <a:ext cx="3008312" cy="523220"/>
          </a:xfrm>
          <a:prstGeom prst="rect">
            <a:avLst/>
          </a:prstGeom>
          <a:noFill/>
        </p:spPr>
        <p:txBody>
          <a:bodyPr wrap="square" rtlCol="0">
            <a:spAutoFit/>
          </a:bodyPr>
          <a:lstStyle/>
          <a:p>
            <a:pPr algn="r"/>
            <a:r>
              <a:rPr lang="en-US" sz="1400" dirty="0" smtClean="0">
                <a:latin typeface="ITC Officina Sans Std Book"/>
                <a:cs typeface="ITC Officina Sans Std Book"/>
              </a:rPr>
              <a:t>President John F. Kennedy, 1962    </a:t>
            </a:r>
          </a:p>
          <a:p>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RE Corn_silo_highres_whitebox.tif"/>
          <p:cNvPicPr>
            <a:picLocks noChangeAspect="1"/>
          </p:cNvPicPr>
          <p:nvPr/>
        </p:nvPicPr>
        <p:blipFill>
          <a:blip r:embed="rId3"/>
          <a:stretch>
            <a:fillRect/>
          </a:stretch>
        </p:blipFill>
        <p:spPr>
          <a:xfrm>
            <a:off x="5480001" y="2342155"/>
            <a:ext cx="3269511" cy="4245823"/>
          </a:xfrm>
          <a:prstGeom prst="rect">
            <a:avLst/>
          </a:prstGeom>
        </p:spPr>
      </p:pic>
      <p:sp>
        <p:nvSpPr>
          <p:cNvPr id="3" name="TextBox 2"/>
          <p:cNvSpPr txBox="1"/>
          <p:nvPr/>
        </p:nvSpPr>
        <p:spPr>
          <a:xfrm>
            <a:off x="514741" y="2710925"/>
            <a:ext cx="8119197" cy="3785652"/>
          </a:xfrm>
          <a:prstGeom prst="rect">
            <a:avLst/>
          </a:prstGeom>
          <a:noFill/>
        </p:spPr>
        <p:txBody>
          <a:bodyPr wrap="square" rtlCol="0">
            <a:spAutoFit/>
          </a:bodyPr>
          <a:lstStyle/>
          <a:p>
            <a:endParaRPr lang="en-US" sz="2000" dirty="0" smtClean="0">
              <a:latin typeface="ITC Officina Sans Std Bold"/>
              <a:cs typeface="ITC Officina Sans Std Bold"/>
            </a:endParaRPr>
          </a:p>
          <a:p>
            <a:r>
              <a:rPr lang="en-US" sz="2000" b="1" dirty="0" smtClean="0">
                <a:latin typeface="ITC Officina Sans Std Bold"/>
                <a:cs typeface="ITC Officina Sans Std Bold"/>
              </a:rPr>
              <a:t>CARE facilitates lasting change by:</a:t>
            </a:r>
          </a:p>
          <a:p>
            <a:endParaRPr lang="en-US" sz="2000" dirty="0" smtClean="0">
              <a:solidFill>
                <a:srgbClr val="E4761E"/>
              </a:solidFill>
              <a:latin typeface="ITC Officina Sans Std Bold"/>
              <a:cs typeface="ITC Officina Sans Std Bold"/>
            </a:endParaRPr>
          </a:p>
          <a:p>
            <a:r>
              <a:rPr lang="en-US" sz="2000" dirty="0" smtClean="0">
                <a:solidFill>
                  <a:srgbClr val="E4761E"/>
                </a:solidFill>
                <a:latin typeface="ITC Officina Sans Std Bold"/>
                <a:cs typeface="ITC Officina Sans Std Bold"/>
              </a:rPr>
              <a:t>Strengthening self-help </a:t>
            </a:r>
            <a:r>
              <a:rPr lang="en-US" sz="2000" dirty="0" smtClean="0">
                <a:latin typeface="ITC Officina Sans Std Bold"/>
                <a:cs typeface="ITC Officina Sans Std Bold"/>
              </a:rPr>
              <a:t>capacity  </a:t>
            </a:r>
          </a:p>
          <a:p>
            <a:r>
              <a:rPr lang="en-US" sz="2000" dirty="0" smtClean="0">
                <a:latin typeface="ITC Officina Sans Std Bold"/>
                <a:cs typeface="ITC Officina Sans Std Bold"/>
              </a:rPr>
              <a:t>   </a:t>
            </a:r>
          </a:p>
          <a:p>
            <a:r>
              <a:rPr lang="en-US" sz="2000" dirty="0" smtClean="0">
                <a:solidFill>
                  <a:srgbClr val="E4761E"/>
                </a:solidFill>
                <a:latin typeface="ITC Officina Sans Std Bold"/>
                <a:cs typeface="ITC Officina Sans Std Bold"/>
              </a:rPr>
              <a:t>Expanding economic </a:t>
            </a:r>
            <a:r>
              <a:rPr lang="en-US" sz="2000" dirty="0" smtClean="0">
                <a:solidFill>
                  <a:srgbClr val="4C4C4C"/>
                </a:solidFill>
                <a:latin typeface="ITC Officina Sans Std Bold"/>
                <a:cs typeface="ITC Officina Sans Std Bold"/>
              </a:rPr>
              <a:t>opportunity</a:t>
            </a:r>
          </a:p>
          <a:p>
            <a:r>
              <a:rPr lang="en-US" sz="2000" dirty="0" smtClean="0">
                <a:latin typeface="ITC Officina Sans Std Bold"/>
                <a:cs typeface="ITC Officina Sans Std Bold"/>
              </a:rPr>
              <a:t>   </a:t>
            </a:r>
          </a:p>
          <a:p>
            <a:r>
              <a:rPr lang="en-US" sz="2000" dirty="0" smtClean="0">
                <a:solidFill>
                  <a:srgbClr val="E4761E"/>
                </a:solidFill>
                <a:latin typeface="ITC Officina Sans Std Bold"/>
                <a:cs typeface="ITC Officina Sans Std Bold"/>
              </a:rPr>
              <a:t>Providing emergency </a:t>
            </a:r>
            <a:r>
              <a:rPr lang="en-US" sz="2000" dirty="0" smtClean="0">
                <a:solidFill>
                  <a:srgbClr val="4C4C4C"/>
                </a:solidFill>
                <a:latin typeface="ITC Officina Sans Std Bold"/>
                <a:cs typeface="ITC Officina Sans Std Bold"/>
              </a:rPr>
              <a:t>relief</a:t>
            </a:r>
          </a:p>
          <a:p>
            <a:r>
              <a:rPr lang="en-US" sz="2000" dirty="0" smtClean="0">
                <a:latin typeface="ITC Officina Sans Std Bold"/>
                <a:cs typeface="ITC Officina Sans Std Bold"/>
              </a:rPr>
              <a:t>     </a:t>
            </a:r>
          </a:p>
          <a:p>
            <a:r>
              <a:rPr lang="en-US" sz="2000" dirty="0" smtClean="0">
                <a:solidFill>
                  <a:srgbClr val="E4761E"/>
                </a:solidFill>
                <a:latin typeface="ITC Officina Sans Std Bold"/>
                <a:cs typeface="ITC Officina Sans Std Bold"/>
              </a:rPr>
              <a:t>Influencing policy </a:t>
            </a:r>
            <a:r>
              <a:rPr lang="en-US" sz="2000" dirty="0" smtClean="0">
                <a:latin typeface="ITC Officina Sans Std Bold"/>
                <a:cs typeface="ITC Officina Sans Std Bold"/>
              </a:rPr>
              <a:t>decisions at all levels </a:t>
            </a:r>
          </a:p>
          <a:p>
            <a:r>
              <a:rPr lang="en-US" sz="2000" dirty="0" smtClean="0">
                <a:latin typeface="ITC Officina Sans Std Bold"/>
                <a:cs typeface="ITC Officina Sans Std Bold"/>
              </a:rPr>
              <a:t>     </a:t>
            </a:r>
          </a:p>
          <a:p>
            <a:r>
              <a:rPr lang="en-US" sz="2000" dirty="0" smtClean="0">
                <a:solidFill>
                  <a:srgbClr val="E4761E"/>
                </a:solidFill>
                <a:latin typeface="ITC Officina Sans Std Bold"/>
                <a:cs typeface="ITC Officina Sans Std Bold"/>
              </a:rPr>
              <a:t>Fighting discrimination </a:t>
            </a:r>
            <a:r>
              <a:rPr lang="en-US" sz="2000" dirty="0" smtClean="0">
                <a:latin typeface="ITC Officina Sans Std Bold"/>
                <a:cs typeface="ITC Officina Sans Std Bold"/>
              </a:rPr>
              <a:t>in all its forms </a:t>
            </a:r>
            <a:endParaRPr lang="en-US" sz="2000" dirty="0">
              <a:latin typeface="ITC Officina Sans Std Bold"/>
              <a:cs typeface="ITC Officina Sans Std Bold"/>
            </a:endParaRPr>
          </a:p>
        </p:txBody>
      </p:sp>
      <p:sp>
        <p:nvSpPr>
          <p:cNvPr id="4" name="TextBox 3"/>
          <p:cNvSpPr txBox="1"/>
          <p:nvPr/>
        </p:nvSpPr>
        <p:spPr>
          <a:xfrm>
            <a:off x="519526" y="1312845"/>
            <a:ext cx="6965359" cy="2031325"/>
          </a:xfrm>
          <a:prstGeom prst="rect">
            <a:avLst/>
          </a:prstGeom>
          <a:noFill/>
        </p:spPr>
        <p:txBody>
          <a:bodyPr wrap="square" rtlCol="0">
            <a:spAutoFit/>
          </a:bodyPr>
          <a:lstStyle/>
          <a:p>
            <a:r>
              <a:rPr lang="en-US" dirty="0" smtClean="0">
                <a:latin typeface="ITC Officina Sans Std Bold"/>
                <a:cs typeface="ITC Officina Sans Std Bold"/>
              </a:rPr>
              <a:t>The CARE Package of today aims to cut poverty at its roots – </a:t>
            </a:r>
            <a:br>
              <a:rPr lang="en-US" dirty="0" smtClean="0">
                <a:latin typeface="ITC Officina Sans Std Bold"/>
                <a:cs typeface="ITC Officina Sans Std Bold"/>
              </a:rPr>
            </a:br>
            <a:r>
              <a:rPr lang="en-US" dirty="0" smtClean="0">
                <a:latin typeface="ITC Officina Sans Std Bold"/>
                <a:cs typeface="ITC Officina Sans Std Bold"/>
              </a:rPr>
              <a:t>by bringing tools for sustainable change to the people most vulnerable to hunger, intolerance and disease by creating hundreds of long-term projects serving millions of people each year.</a:t>
            </a:r>
          </a:p>
          <a:p>
            <a:r>
              <a:rPr lang="en-US" dirty="0" smtClean="0">
                <a:latin typeface="ITC Officina Sans Std Bold"/>
                <a:cs typeface="ITC Officina Sans Std Bold"/>
              </a:rPr>
              <a:t>  </a:t>
            </a:r>
          </a:p>
          <a:p>
            <a:endParaRPr lang="en-US" dirty="0"/>
          </a:p>
        </p:txBody>
      </p:sp>
      <p:sp>
        <p:nvSpPr>
          <p:cNvPr id="5" name="Title 11"/>
          <p:cNvSpPr txBox="1">
            <a:spLocks/>
          </p:cNvSpPr>
          <p:nvPr/>
        </p:nvSpPr>
        <p:spPr bwMode="auto">
          <a:xfrm>
            <a:off x="457200" y="220133"/>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ct val="0"/>
              </a:spcAft>
            </a:pPr>
            <a:r>
              <a:rPr lang="en-US" sz="2800" dirty="0" smtClean="0">
                <a:solidFill>
                  <a:srgbClr val="FFFFFF"/>
                </a:solidFill>
                <a:latin typeface="ITC Officina Sans Std Bold"/>
                <a:cs typeface="ITC Officina Sans Std Bold"/>
              </a:rPr>
              <a:t>…The CARE Package of Today</a:t>
            </a:r>
            <a:endParaRPr lang="en-US" sz="2800" dirty="0">
              <a:solidFill>
                <a:srgbClr val="FFFFFF"/>
              </a:solidFill>
              <a:latin typeface="ITC Officina Sans Std Bold"/>
              <a:cs typeface="ITC Officina Sans Std Bold"/>
            </a:endParaRPr>
          </a:p>
        </p:txBody>
      </p:sp>
      <p:pic>
        <p:nvPicPr>
          <p:cNvPr id="8" name="Picture 7"/>
          <p:cNvPicPr>
            <a:picLocks noChangeAspect="1"/>
          </p:cNvPicPr>
          <p:nvPr/>
        </p:nvPicPr>
        <p:blipFill>
          <a:blip r:embed="rId4"/>
          <a:srcRect b="33816"/>
          <a:stretch>
            <a:fillRect/>
          </a:stretch>
        </p:blipFill>
        <p:spPr>
          <a:xfrm>
            <a:off x="0" y="6510020"/>
            <a:ext cx="9144000" cy="34798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0"/>
          <p:cNvSpPr txBox="1">
            <a:spLocks/>
          </p:cNvSpPr>
          <p:nvPr/>
        </p:nvSpPr>
        <p:spPr bwMode="auto">
          <a:xfrm>
            <a:off x="457200" y="7620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ct val="0"/>
              </a:spcAft>
            </a:pPr>
            <a:endParaRPr kumimoji="0" lang="en-US" sz="3200" b="1" i="0" u="none" strike="noStrike" kern="1200" cap="none" spc="0" normalizeH="0" baseline="0" noProof="0" dirty="0">
              <a:ln>
                <a:noFill/>
              </a:ln>
              <a:solidFill>
                <a:srgbClr val="FFFFFF"/>
              </a:solidFill>
              <a:effectLst/>
              <a:uLnTx/>
              <a:uFillTx/>
              <a:latin typeface="ITC Officina Sans Std Bold"/>
              <a:cs typeface="ITC Officina Sans Std Bold"/>
            </a:endParaRPr>
          </a:p>
        </p:txBody>
      </p:sp>
      <p:pic>
        <p:nvPicPr>
          <p:cNvPr id="42" name="Picture 41"/>
          <p:cNvPicPr>
            <a:picLocks noChangeAspect="1"/>
          </p:cNvPicPr>
          <p:nvPr/>
        </p:nvPicPr>
        <p:blipFill>
          <a:blip r:embed="rId3"/>
          <a:srcRect b="33816"/>
          <a:stretch>
            <a:fillRect/>
          </a:stretch>
        </p:blipFill>
        <p:spPr>
          <a:xfrm>
            <a:off x="0" y="6510020"/>
            <a:ext cx="9144000" cy="347980"/>
          </a:xfrm>
          <a:prstGeom prst="rect">
            <a:avLst/>
          </a:prstGeom>
        </p:spPr>
      </p:pic>
      <p:pic>
        <p:nvPicPr>
          <p:cNvPr id="12" name="Picture 11" descr="People_Woman_2.png"/>
          <p:cNvPicPr>
            <a:picLocks noChangeAspect="1"/>
          </p:cNvPicPr>
          <p:nvPr/>
        </p:nvPicPr>
        <p:blipFill>
          <a:blip r:embed="rId4"/>
          <a:stretch>
            <a:fillRect/>
          </a:stretch>
        </p:blipFill>
        <p:spPr>
          <a:xfrm>
            <a:off x="-651654" y="1583267"/>
            <a:ext cx="4368800" cy="4368800"/>
          </a:xfrm>
          <a:prstGeom prst="rect">
            <a:avLst/>
          </a:prstGeom>
        </p:spPr>
      </p:pic>
      <p:cxnSp>
        <p:nvCxnSpPr>
          <p:cNvPr id="15" name="Straight Connector 14"/>
          <p:cNvCxnSpPr/>
          <p:nvPr/>
        </p:nvCxnSpPr>
        <p:spPr bwMode="auto">
          <a:xfrm rot="5400000">
            <a:off x="1019698" y="3854450"/>
            <a:ext cx="3949700" cy="1588"/>
          </a:xfrm>
          <a:prstGeom prst="line">
            <a:avLst/>
          </a:prstGeom>
          <a:solidFill>
            <a:schemeClr val="accent1"/>
          </a:solidFill>
          <a:ln w="9525" cap="flat" cmpd="sng" algn="ctr">
            <a:solidFill>
              <a:srgbClr val="EFB71B"/>
            </a:solidFill>
            <a:prstDash val="solid"/>
            <a:round/>
            <a:headEnd type="none" w="med" len="med"/>
            <a:tailEnd type="none" w="med" len="med"/>
          </a:ln>
          <a:effectLst/>
        </p:spPr>
      </p:cxnSp>
      <p:sp>
        <p:nvSpPr>
          <p:cNvPr id="9" name="TextBox 8"/>
          <p:cNvSpPr txBox="1"/>
          <p:nvPr/>
        </p:nvSpPr>
        <p:spPr>
          <a:xfrm>
            <a:off x="3422639" y="2848825"/>
            <a:ext cx="5719774" cy="1938992"/>
          </a:xfrm>
          <a:prstGeom prst="rect">
            <a:avLst/>
          </a:prstGeom>
          <a:noFill/>
        </p:spPr>
        <p:txBody>
          <a:bodyPr wrap="square" rtlCol="0">
            <a:spAutoFit/>
          </a:bodyPr>
          <a:lstStyle/>
          <a:p>
            <a:r>
              <a:rPr lang="en-US" sz="2400" dirty="0" smtClean="0">
                <a:latin typeface="ITC Officina Sans Std Bold"/>
                <a:cs typeface="ITC Officina Sans Std Bold"/>
              </a:rPr>
              <a:t>Education</a:t>
            </a:r>
          </a:p>
          <a:p>
            <a:r>
              <a:rPr lang="en-US" sz="2400" dirty="0" smtClean="0">
                <a:latin typeface="ITC Officina Sans Std Bold"/>
                <a:cs typeface="ITC Officina Sans Std Bold"/>
              </a:rPr>
              <a:t> </a:t>
            </a:r>
          </a:p>
          <a:p>
            <a:r>
              <a:rPr lang="en-US" sz="2400" dirty="0" smtClean="0">
                <a:latin typeface="ITC Officina Sans Std Bold"/>
                <a:cs typeface="ITC Officina Sans Std Bold"/>
              </a:rPr>
              <a:t>Economic opportunity</a:t>
            </a:r>
          </a:p>
          <a:p>
            <a:r>
              <a:rPr lang="en-US" sz="2400" dirty="0" smtClean="0">
                <a:latin typeface="ITC Officina Sans Std Bold"/>
                <a:cs typeface="ITC Officina Sans Std Bold"/>
              </a:rPr>
              <a:t> </a:t>
            </a:r>
          </a:p>
          <a:p>
            <a:r>
              <a:rPr lang="en-US" sz="2400" dirty="0" smtClean="0">
                <a:latin typeface="ITC Officina Sans Std Bold"/>
                <a:cs typeface="ITC Officina Sans Std Bold"/>
              </a:rPr>
              <a:t>Ability to make choices on their own</a:t>
            </a:r>
            <a:endParaRPr lang="en-US" sz="2000" dirty="0">
              <a:latin typeface="ITC Officina Sans Std Bold"/>
              <a:cs typeface="ITC Officina Sans Std Bold"/>
            </a:endParaRPr>
          </a:p>
        </p:txBody>
      </p:sp>
      <p:sp>
        <p:nvSpPr>
          <p:cNvPr id="10" name="TextBox 9"/>
          <p:cNvSpPr txBox="1"/>
          <p:nvPr/>
        </p:nvSpPr>
        <p:spPr>
          <a:xfrm>
            <a:off x="3315999" y="1768704"/>
            <a:ext cx="5386043" cy="984885"/>
          </a:xfrm>
          <a:prstGeom prst="rect">
            <a:avLst/>
          </a:prstGeom>
          <a:noFill/>
        </p:spPr>
        <p:txBody>
          <a:bodyPr wrap="square" rtlCol="0">
            <a:spAutoFit/>
          </a:bodyPr>
          <a:lstStyle/>
          <a:p>
            <a:r>
              <a:rPr lang="en-US" sz="2000" dirty="0" smtClean="0">
                <a:solidFill>
                  <a:srgbClr val="E4761E"/>
                </a:solidFill>
                <a:latin typeface="ITC Officina Sans Std Bold"/>
                <a:cs typeface="ITC Officina Sans Std Bold"/>
              </a:rPr>
              <a:t>CARE helps to ensure that women </a:t>
            </a:r>
            <a:br>
              <a:rPr lang="en-US" sz="2000" dirty="0" smtClean="0">
                <a:solidFill>
                  <a:srgbClr val="E4761E"/>
                </a:solidFill>
                <a:latin typeface="ITC Officina Sans Std Bold"/>
                <a:cs typeface="ITC Officina Sans Std Bold"/>
              </a:rPr>
            </a:br>
            <a:r>
              <a:rPr lang="en-US" sz="2000" dirty="0" smtClean="0">
                <a:solidFill>
                  <a:srgbClr val="E4761E"/>
                </a:solidFill>
                <a:latin typeface="ITC Officina Sans Std Bold"/>
                <a:cs typeface="ITC Officina Sans Std Bold"/>
              </a:rPr>
              <a:t>and girls are empowered through… </a:t>
            </a:r>
          </a:p>
          <a:p>
            <a:endParaRPr lang="en-US" dirty="0">
              <a:latin typeface="ITC Officina Sans Std Bold"/>
              <a:cs typeface="ITC Officina Sans Std Bold"/>
            </a:endParaRPr>
          </a:p>
        </p:txBody>
      </p:sp>
      <p:sp>
        <p:nvSpPr>
          <p:cNvPr id="16" name="TextBox 15"/>
          <p:cNvSpPr txBox="1"/>
          <p:nvPr/>
        </p:nvSpPr>
        <p:spPr>
          <a:xfrm>
            <a:off x="3382259" y="5181133"/>
            <a:ext cx="4922435" cy="984885"/>
          </a:xfrm>
          <a:prstGeom prst="rect">
            <a:avLst/>
          </a:prstGeom>
          <a:noFill/>
        </p:spPr>
        <p:txBody>
          <a:bodyPr wrap="square" rtlCol="0">
            <a:spAutoFit/>
          </a:bodyPr>
          <a:lstStyle/>
          <a:p>
            <a:pPr algn="r"/>
            <a:r>
              <a:rPr lang="en-US" sz="2000" dirty="0" smtClean="0">
                <a:solidFill>
                  <a:srgbClr val="E4761E"/>
                </a:solidFill>
                <a:latin typeface="ITC Officina Sans Std Bold"/>
                <a:cs typeface="ITC Officina Sans Std Bold"/>
              </a:rPr>
              <a:t>. . .  enabling them to become </a:t>
            </a:r>
          </a:p>
          <a:p>
            <a:pPr algn="r"/>
            <a:r>
              <a:rPr lang="en-US" sz="2000" b="1" dirty="0" smtClean="0">
                <a:solidFill>
                  <a:srgbClr val="E4761E"/>
                </a:solidFill>
                <a:latin typeface="ITC Officina Sans Std Bold"/>
                <a:cs typeface="ITC Officina Sans Std Bold"/>
              </a:rPr>
              <a:t>catalysts for lasting change. </a:t>
            </a:r>
            <a:endParaRPr lang="en-US" sz="2000" dirty="0" smtClean="0">
              <a:solidFill>
                <a:srgbClr val="E4761E"/>
              </a:solidFill>
              <a:latin typeface="ITC Officina Sans Std Bold"/>
              <a:cs typeface="ITC Officina Sans Std Bold"/>
            </a:endParaRPr>
          </a:p>
          <a:p>
            <a:endParaRPr lang="en-US" dirty="0">
              <a:latin typeface="ITC Officina Sans Std Bold"/>
              <a:cs typeface="ITC Officina Sans Std Bold"/>
            </a:endParaRPr>
          </a:p>
        </p:txBody>
      </p:sp>
      <p:sp>
        <p:nvSpPr>
          <p:cNvPr id="11" name="Title 11"/>
          <p:cNvSpPr txBox="1">
            <a:spLocks/>
          </p:cNvSpPr>
          <p:nvPr/>
        </p:nvSpPr>
        <p:spPr bwMode="auto">
          <a:xfrm>
            <a:off x="457200" y="220133"/>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ct val="0"/>
              </a:spcBef>
              <a:spcAft>
                <a:spcPct val="0"/>
              </a:spcAft>
            </a:pPr>
            <a:r>
              <a:rPr lang="en-US" sz="2800" dirty="0" smtClean="0">
                <a:solidFill>
                  <a:srgbClr val="FFFFFF"/>
                </a:solidFill>
                <a:latin typeface="ITC Officina Sans Std Bold"/>
                <a:cs typeface="ITC Officina Sans Std Bold"/>
              </a:rPr>
              <a:t>Women and Girls: At the heart of </a:t>
            </a:r>
            <a:r>
              <a:rPr lang="en-US" sz="2800" dirty="0" err="1" smtClean="0">
                <a:solidFill>
                  <a:srgbClr val="FFFFFF"/>
                </a:solidFill>
                <a:latin typeface="ITC Officina Sans Std Bold"/>
                <a:cs typeface="ITC Officina Sans Std Bold"/>
              </a:rPr>
              <a:t>CARE’s</a:t>
            </a:r>
            <a:r>
              <a:rPr lang="en-US" sz="2800" dirty="0" smtClean="0">
                <a:solidFill>
                  <a:srgbClr val="FFFFFF"/>
                </a:solidFill>
                <a:latin typeface="ITC Officina Sans Std Bold"/>
                <a:cs typeface="ITC Officina Sans Std Bold"/>
              </a:rPr>
              <a:t> work</a:t>
            </a:r>
            <a:endParaRPr lang="en-US" sz="2800" dirty="0">
              <a:solidFill>
                <a:srgbClr val="FFFFFF"/>
              </a:solidFill>
              <a:latin typeface="ITC Officina Sans Std Bold"/>
              <a:cs typeface="ITC Officina Sans Std Bo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220133"/>
            <a:ext cx="8229600" cy="685800"/>
          </a:xfrm>
        </p:spPr>
        <p:txBody>
          <a:bodyPr/>
          <a:lstStyle/>
          <a:p>
            <a:pPr lvl="0"/>
            <a:r>
              <a:rPr lang="en-US" sz="2800" b="0" dirty="0" smtClean="0">
                <a:latin typeface="ITC Officina Sans Std Bold"/>
                <a:cs typeface="ITC Officina Sans Std Bold"/>
              </a:rPr>
              <a:t>Where CARE works</a:t>
            </a:r>
            <a:endParaRPr lang="en-US" sz="2800" b="0" dirty="0">
              <a:latin typeface="ITC Officina Sans Std Bold"/>
              <a:cs typeface="ITC Officina Sans Std Bold"/>
            </a:endParaRPr>
          </a:p>
        </p:txBody>
      </p:sp>
      <p:pic>
        <p:nvPicPr>
          <p:cNvPr id="28" name="Picture 27"/>
          <p:cNvPicPr>
            <a:picLocks noChangeAspect="1"/>
          </p:cNvPicPr>
          <p:nvPr/>
        </p:nvPicPr>
        <p:blipFill>
          <a:blip r:embed="rId3"/>
          <a:srcRect b="33816"/>
          <a:stretch>
            <a:fillRect/>
          </a:stretch>
        </p:blipFill>
        <p:spPr>
          <a:xfrm>
            <a:off x="0" y="6510020"/>
            <a:ext cx="9144000" cy="347980"/>
          </a:xfrm>
          <a:prstGeom prst="rect">
            <a:avLst/>
          </a:prstGeom>
        </p:spPr>
      </p:pic>
      <p:pic>
        <p:nvPicPr>
          <p:cNvPr id="1026" name="7da31b93-2736-44d3-b4b9-8703abd2dff7" descr="0FF77D1E-CC0C-4A6E-A06F-D9019B7DEABF@hsd1"/>
          <p:cNvPicPr>
            <a:picLocks noChangeAspect="1" noChangeArrowheads="1"/>
          </p:cNvPicPr>
          <p:nvPr/>
        </p:nvPicPr>
        <p:blipFill>
          <a:blip r:embed="rId4"/>
          <a:stretch>
            <a:fillRect/>
          </a:stretch>
        </p:blipFill>
        <p:spPr bwMode="auto">
          <a:xfrm>
            <a:off x="846465" y="2715076"/>
            <a:ext cx="6672330" cy="3373234"/>
          </a:xfrm>
          <a:prstGeom prst="rect">
            <a:avLst/>
          </a:prstGeom>
          <a:noFill/>
          <a:ln w="9525">
            <a:noFill/>
            <a:miter lim="800000"/>
            <a:headEnd/>
            <a:tailEnd/>
          </a:ln>
        </p:spPr>
      </p:pic>
      <p:sp>
        <p:nvSpPr>
          <p:cNvPr id="24" name="Text Box 9"/>
          <p:cNvSpPr txBox="1">
            <a:spLocks noChangeArrowheads="1"/>
          </p:cNvSpPr>
          <p:nvPr/>
        </p:nvSpPr>
        <p:spPr bwMode="auto">
          <a:xfrm>
            <a:off x="3753625" y="1384391"/>
            <a:ext cx="4950673" cy="4862870"/>
          </a:xfrm>
          <a:prstGeom prst="rect">
            <a:avLst/>
          </a:prstGeom>
          <a:noFill/>
          <a:ln w="9525">
            <a:noFill/>
            <a:miter lim="800000"/>
            <a:headEnd/>
            <a:tailEnd/>
          </a:ln>
          <a:effectLst/>
        </p:spPr>
        <p:txBody>
          <a:bodyPr wrap="square" lIns="0" tIns="0" rIns="0" bIns="0">
            <a:spAutoFit/>
          </a:bodyPr>
          <a:lstStyle/>
          <a:p>
            <a:pPr algn="r"/>
            <a:r>
              <a:rPr lang="en-US" sz="5400" b="1" dirty="0" smtClean="0">
                <a:solidFill>
                  <a:srgbClr val="E4761E"/>
                </a:solidFill>
                <a:latin typeface="ITC Officina Sans Std Book" panose="00000500000000000000" pitchFamily="50" charset="0"/>
                <a:cs typeface="ITC Officina Sans Std Bold"/>
              </a:rPr>
              <a:t>72+ </a:t>
            </a:r>
          </a:p>
          <a:p>
            <a:pPr algn="r">
              <a:spcAft>
                <a:spcPts val="1200"/>
              </a:spcAft>
            </a:pPr>
            <a:r>
              <a:rPr lang="en-US" sz="2400" b="1" dirty="0" smtClean="0">
                <a:solidFill>
                  <a:srgbClr val="4C4C4C"/>
                </a:solidFill>
                <a:latin typeface="ITC Officina Sans Std Book" panose="00000500000000000000" pitchFamily="50" charset="0"/>
                <a:cs typeface="ITC Officina Sans Std Bold"/>
              </a:rPr>
              <a:t>MILLION PEOPLE REACHED</a:t>
            </a:r>
          </a:p>
          <a:p>
            <a:pPr algn="r"/>
            <a:r>
              <a:rPr lang="en-US" sz="5400" b="1" dirty="0" smtClean="0">
                <a:solidFill>
                  <a:srgbClr val="E4761E"/>
                </a:solidFill>
                <a:latin typeface="ITC Officina Sans Std Book" panose="00000500000000000000" pitchFamily="50" charset="0"/>
                <a:cs typeface="ITC Officina Sans Std Bold"/>
              </a:rPr>
              <a:t>880</a:t>
            </a:r>
          </a:p>
          <a:p>
            <a:pPr algn="r">
              <a:spcAft>
                <a:spcPts val="1200"/>
              </a:spcAft>
            </a:pPr>
            <a:r>
              <a:rPr lang="en-US" sz="2400" b="1" dirty="0" smtClean="0">
                <a:solidFill>
                  <a:srgbClr val="4C4C4C"/>
                </a:solidFill>
                <a:latin typeface="ITC Officina Sans Std Book" panose="00000500000000000000" pitchFamily="50" charset="0"/>
                <a:cs typeface="ITC Officina Sans Std Bold"/>
              </a:rPr>
              <a:t>POVERTY-FIGHTING PROJECTS</a:t>
            </a:r>
          </a:p>
          <a:p>
            <a:pPr algn="r"/>
            <a:r>
              <a:rPr lang="en-US" sz="4800" b="1" dirty="0" smtClean="0">
                <a:solidFill>
                  <a:srgbClr val="E4761E"/>
                </a:solidFill>
                <a:latin typeface="ITC Officina Sans Std Book" panose="00000500000000000000" pitchFamily="50" charset="0"/>
                <a:cs typeface="ITC Officina Sans Std Bold"/>
              </a:rPr>
              <a:t>90</a:t>
            </a:r>
          </a:p>
          <a:p>
            <a:pPr algn="r">
              <a:spcAft>
                <a:spcPts val="1200"/>
              </a:spcAft>
            </a:pPr>
            <a:r>
              <a:rPr lang="en-US" sz="2400" b="1" dirty="0" smtClean="0">
                <a:solidFill>
                  <a:srgbClr val="4C4C4C"/>
                </a:solidFill>
                <a:latin typeface="ITC Officina Sans Std Book" panose="00000500000000000000" pitchFamily="50" charset="0"/>
                <a:cs typeface="ITC Officina Sans Std Bold"/>
              </a:rPr>
              <a:t>COUNTRIES</a:t>
            </a:r>
          </a:p>
          <a:p>
            <a:pPr algn="r"/>
            <a:endParaRPr lang="en-US" sz="2800" dirty="0" smtClean="0">
              <a:solidFill>
                <a:srgbClr val="4C4C4C"/>
              </a:solidFill>
              <a:latin typeface="ITC Officina Sans Std Bold"/>
              <a:cs typeface="ITC Officina Sans Std Bold"/>
            </a:endParaRPr>
          </a:p>
          <a:p>
            <a:pPr algn="r"/>
            <a:endParaRPr lang="en-US" sz="2400" b="1" dirty="0">
              <a:solidFill>
                <a:schemeClr val="bg2"/>
              </a:solidFill>
              <a:latin typeface="ITC Officina Sans Std Bold"/>
              <a:cs typeface="ITC Officina Sans Std Bo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1150938" y="5111754"/>
            <a:ext cx="6810376" cy="912812"/>
          </a:xfrm>
          <a:prstGeom prst="rect">
            <a:avLst/>
          </a:prstGeom>
          <a:solidFill>
            <a:srgbClr val="EFB71B">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E4761E"/>
              </a:solidFill>
              <a:effectLst/>
              <a:latin typeface="Arial" charset="0"/>
              <a:ea typeface="ＭＳ Ｐゴシック" pitchFamily="-96" charset="-128"/>
            </a:endParaRPr>
          </a:p>
        </p:txBody>
      </p:sp>
      <p:pic>
        <p:nvPicPr>
          <p:cNvPr id="42" name="Picture 41"/>
          <p:cNvPicPr>
            <a:picLocks noChangeAspect="1"/>
          </p:cNvPicPr>
          <p:nvPr/>
        </p:nvPicPr>
        <p:blipFill>
          <a:blip r:embed="rId3"/>
          <a:srcRect b="33816"/>
          <a:stretch>
            <a:fillRect/>
          </a:stretch>
        </p:blipFill>
        <p:spPr>
          <a:xfrm>
            <a:off x="0" y="6510020"/>
            <a:ext cx="9144000" cy="347980"/>
          </a:xfrm>
          <a:prstGeom prst="rect">
            <a:avLst/>
          </a:prstGeom>
        </p:spPr>
      </p:pic>
      <p:sp>
        <p:nvSpPr>
          <p:cNvPr id="26" name="Oval 25"/>
          <p:cNvSpPr/>
          <p:nvPr/>
        </p:nvSpPr>
        <p:spPr bwMode="auto">
          <a:xfrm>
            <a:off x="1118374" y="2926357"/>
            <a:ext cx="702733" cy="702733"/>
          </a:xfrm>
          <a:prstGeom prst="ellipse">
            <a:avLst/>
          </a:prstGeom>
          <a:solidFill>
            <a:srgbClr val="EFB7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52" name="Picture 51" descr="People_Breastfeeding.png"/>
          <p:cNvPicPr>
            <a:picLocks noChangeAspect="1"/>
          </p:cNvPicPr>
          <p:nvPr/>
        </p:nvPicPr>
        <p:blipFill>
          <a:blip r:embed="rId4"/>
          <a:stretch>
            <a:fillRect/>
          </a:stretch>
        </p:blipFill>
        <p:spPr>
          <a:xfrm>
            <a:off x="1064914" y="2842245"/>
            <a:ext cx="829734" cy="829734"/>
          </a:xfrm>
          <a:prstGeom prst="rect">
            <a:avLst/>
          </a:prstGeom>
        </p:spPr>
      </p:pic>
      <p:sp>
        <p:nvSpPr>
          <p:cNvPr id="37" name="Title 11"/>
          <p:cNvSpPr txBox="1">
            <a:spLocks/>
          </p:cNvSpPr>
          <p:nvPr/>
        </p:nvSpPr>
        <p:spPr bwMode="auto">
          <a:xfrm>
            <a:off x="0" y="1603852"/>
            <a:ext cx="9143999" cy="773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2400" dirty="0" smtClean="0">
                <a:solidFill>
                  <a:srgbClr val="4C4C4C"/>
                </a:solidFill>
                <a:latin typeface="ITC Officina Sans Std Bold"/>
                <a:cs typeface="ITC Officina Sans Std Bold"/>
              </a:rPr>
              <a:t>CARE’s poverty-fighting programs deliver </a:t>
            </a:r>
            <a:br>
              <a:rPr lang="en-US" sz="2400" dirty="0" smtClean="0">
                <a:solidFill>
                  <a:srgbClr val="4C4C4C"/>
                </a:solidFill>
                <a:latin typeface="ITC Officina Sans Std Bold"/>
                <a:cs typeface="ITC Officina Sans Std Bold"/>
              </a:rPr>
            </a:br>
            <a:r>
              <a:rPr lang="en-US" sz="2400" dirty="0" smtClean="0">
                <a:solidFill>
                  <a:srgbClr val="4C4C4C"/>
                </a:solidFill>
                <a:latin typeface="ITC Officina Sans Std Bold"/>
                <a:cs typeface="ITC Officina Sans Std Bold"/>
              </a:rPr>
              <a:t>immediate resources and lasting change in these key areas:  </a:t>
            </a:r>
          </a:p>
        </p:txBody>
      </p:sp>
      <p:sp>
        <p:nvSpPr>
          <p:cNvPr id="39" name="Title 11"/>
          <p:cNvSpPr txBox="1">
            <a:spLocks/>
          </p:cNvSpPr>
          <p:nvPr/>
        </p:nvSpPr>
        <p:spPr bwMode="auto">
          <a:xfrm>
            <a:off x="457200" y="220133"/>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FFFFFF"/>
                </a:solidFill>
                <a:effectLst/>
                <a:uLnTx/>
                <a:uFillTx/>
                <a:latin typeface="ITC Officina Sans Std Bold"/>
                <a:ea typeface="+mn-ea"/>
                <a:cs typeface="ITC Officina Sans Std Bold"/>
              </a:rPr>
              <a:t>How CARE </a:t>
            </a:r>
            <a:r>
              <a:rPr lang="en-US" sz="2800" dirty="0" smtClean="0">
                <a:solidFill>
                  <a:srgbClr val="FFFFFF"/>
                </a:solidFill>
                <a:latin typeface="ITC Officina Sans Std Bold"/>
                <a:cs typeface="ITC Officina Sans Std Bold"/>
              </a:rPr>
              <a:t>is transforming</a:t>
            </a:r>
            <a:r>
              <a:rPr kumimoji="0" lang="en-US" sz="2800" b="0" i="0" u="none" strike="noStrike" kern="1200" cap="none" spc="0" normalizeH="0" baseline="0" noProof="0" dirty="0" smtClean="0">
                <a:ln>
                  <a:noFill/>
                </a:ln>
                <a:solidFill>
                  <a:srgbClr val="FFFFFF"/>
                </a:solidFill>
                <a:effectLst/>
                <a:uLnTx/>
                <a:uFillTx/>
                <a:latin typeface="ITC Officina Sans Std Bold"/>
                <a:ea typeface="+mn-ea"/>
                <a:cs typeface="ITC Officina Sans Std Bold"/>
              </a:rPr>
              <a:t> lives</a:t>
            </a:r>
            <a:endParaRPr kumimoji="0" lang="en-US" sz="2800" b="0" i="0" u="none" strike="noStrike" kern="1200" cap="none" spc="0" normalizeH="0" baseline="0" noProof="0" dirty="0">
              <a:ln>
                <a:noFill/>
              </a:ln>
              <a:solidFill>
                <a:srgbClr val="FFFFFF"/>
              </a:solidFill>
              <a:effectLst/>
              <a:uLnTx/>
              <a:uFillTx/>
              <a:latin typeface="ITC Officina Sans Std Bold"/>
              <a:ea typeface="+mn-ea"/>
              <a:cs typeface="ITC Officina Sans Std Bold"/>
            </a:endParaRPr>
          </a:p>
        </p:txBody>
      </p:sp>
      <p:sp>
        <p:nvSpPr>
          <p:cNvPr id="45" name="Title 11"/>
          <p:cNvSpPr txBox="1">
            <a:spLocks/>
          </p:cNvSpPr>
          <p:nvPr/>
        </p:nvSpPr>
        <p:spPr bwMode="auto">
          <a:xfrm>
            <a:off x="0" y="6677932"/>
            <a:ext cx="8229600" cy="16407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dirty="0" smtClean="0">
                <a:latin typeface="ITC Officina Sans Std Bold"/>
                <a:cs typeface="ITC Officina Sans Std Bold"/>
              </a:rPr>
              <a:t> </a:t>
            </a:r>
          </a:p>
          <a:p>
            <a:pPr algn="ctr"/>
            <a:r>
              <a:rPr lang="en-US" dirty="0" smtClean="0">
                <a:latin typeface="ITC Officina Sans Std Bold"/>
                <a:cs typeface="ITC Officina Sans Std Bold"/>
              </a:rPr>
              <a:t> </a:t>
            </a:r>
          </a:p>
          <a:p>
            <a:pPr algn="ctr"/>
            <a:r>
              <a:rPr lang="en-US" dirty="0" smtClean="0">
                <a:latin typeface="ITC Officina Sans Std Bold"/>
                <a:cs typeface="ITC Officina Sans Std Bold"/>
              </a:rPr>
              <a:t> </a:t>
            </a:r>
          </a:p>
          <a:p>
            <a:pPr algn="ctr"/>
            <a:r>
              <a:rPr lang="en-US" dirty="0" smtClean="0">
                <a:latin typeface="ITC Officina Sans Std Bold"/>
                <a:cs typeface="ITC Officina Sans Std Bold"/>
              </a:rPr>
              <a:t> </a:t>
            </a:r>
          </a:p>
        </p:txBody>
      </p:sp>
      <p:sp>
        <p:nvSpPr>
          <p:cNvPr id="48" name="TextBox 47"/>
          <p:cNvSpPr txBox="1"/>
          <p:nvPr/>
        </p:nvSpPr>
        <p:spPr>
          <a:xfrm>
            <a:off x="640373" y="3779245"/>
            <a:ext cx="1579588" cy="1200329"/>
          </a:xfrm>
          <a:prstGeom prst="rect">
            <a:avLst/>
          </a:prstGeom>
          <a:noFill/>
        </p:spPr>
        <p:txBody>
          <a:bodyPr wrap="square" rtlCol="0">
            <a:spAutoFit/>
          </a:bodyPr>
          <a:lstStyle/>
          <a:p>
            <a:pPr lvl="0" algn="ctr"/>
            <a:r>
              <a:rPr lang="en-US" dirty="0" smtClean="0">
                <a:solidFill>
                  <a:srgbClr val="E4761E"/>
                </a:solidFill>
                <a:latin typeface="ITC Officina Sans Std Bold"/>
                <a:cs typeface="ITC Officina Sans Std Bold"/>
              </a:rPr>
              <a:t>Sexual Reproductive Health </a:t>
            </a:r>
          </a:p>
          <a:p>
            <a:pPr algn="ctr"/>
            <a:endParaRPr lang="en-US" dirty="0">
              <a:solidFill>
                <a:srgbClr val="E4761E"/>
              </a:solidFill>
            </a:endParaRPr>
          </a:p>
        </p:txBody>
      </p:sp>
      <p:sp>
        <p:nvSpPr>
          <p:cNvPr id="56" name="Oval 55"/>
          <p:cNvSpPr/>
          <p:nvPr/>
        </p:nvSpPr>
        <p:spPr bwMode="auto">
          <a:xfrm>
            <a:off x="3231606" y="2926357"/>
            <a:ext cx="702733" cy="702733"/>
          </a:xfrm>
          <a:prstGeom prst="ellipse">
            <a:avLst/>
          </a:prstGeom>
          <a:solidFill>
            <a:srgbClr val="EFB7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sp>
        <p:nvSpPr>
          <p:cNvPr id="57" name="Oval 56"/>
          <p:cNvSpPr/>
          <p:nvPr/>
        </p:nvSpPr>
        <p:spPr bwMode="auto">
          <a:xfrm>
            <a:off x="5291475" y="2926357"/>
            <a:ext cx="702733" cy="702733"/>
          </a:xfrm>
          <a:prstGeom prst="ellipse">
            <a:avLst/>
          </a:prstGeom>
          <a:solidFill>
            <a:srgbClr val="EFB7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sp>
        <p:nvSpPr>
          <p:cNvPr id="58" name="Oval 57"/>
          <p:cNvSpPr/>
          <p:nvPr/>
        </p:nvSpPr>
        <p:spPr bwMode="auto">
          <a:xfrm>
            <a:off x="7468745" y="2926357"/>
            <a:ext cx="702733" cy="702733"/>
          </a:xfrm>
          <a:prstGeom prst="ellipse">
            <a:avLst/>
          </a:prstGeom>
          <a:solidFill>
            <a:srgbClr val="EFB7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35" name="Picture 34" descr="People_Woman.png"/>
          <p:cNvPicPr>
            <a:picLocks noChangeAspect="1"/>
          </p:cNvPicPr>
          <p:nvPr/>
        </p:nvPicPr>
        <p:blipFill>
          <a:blip r:embed="rId5"/>
          <a:stretch>
            <a:fillRect/>
          </a:stretch>
        </p:blipFill>
        <p:spPr>
          <a:xfrm>
            <a:off x="3061744" y="2710949"/>
            <a:ext cx="1033462" cy="1033460"/>
          </a:xfrm>
          <a:prstGeom prst="rect">
            <a:avLst/>
          </a:prstGeom>
        </p:spPr>
      </p:pic>
      <p:pic>
        <p:nvPicPr>
          <p:cNvPr id="46" name="Picture 45" descr="Emergency_Tent.png"/>
          <p:cNvPicPr>
            <a:picLocks noChangeAspect="1"/>
          </p:cNvPicPr>
          <p:nvPr/>
        </p:nvPicPr>
        <p:blipFill>
          <a:blip r:embed="rId6"/>
          <a:stretch>
            <a:fillRect/>
          </a:stretch>
        </p:blipFill>
        <p:spPr>
          <a:xfrm>
            <a:off x="5230028" y="2846566"/>
            <a:ext cx="825413" cy="825413"/>
          </a:xfrm>
          <a:prstGeom prst="rect">
            <a:avLst/>
          </a:prstGeom>
        </p:spPr>
      </p:pic>
      <p:pic>
        <p:nvPicPr>
          <p:cNvPr id="31" name="Picture 30" descr="Food_Farming.png"/>
          <p:cNvPicPr>
            <a:picLocks noChangeAspect="1"/>
          </p:cNvPicPr>
          <p:nvPr/>
        </p:nvPicPr>
        <p:blipFill>
          <a:blip r:embed="rId7"/>
          <a:stretch>
            <a:fillRect/>
          </a:stretch>
        </p:blipFill>
        <p:spPr>
          <a:xfrm>
            <a:off x="7331785" y="2781542"/>
            <a:ext cx="1027379" cy="1027379"/>
          </a:xfrm>
          <a:prstGeom prst="rect">
            <a:avLst/>
          </a:prstGeom>
        </p:spPr>
      </p:pic>
      <p:sp>
        <p:nvSpPr>
          <p:cNvPr id="60" name="TextBox 59"/>
          <p:cNvSpPr txBox="1"/>
          <p:nvPr/>
        </p:nvSpPr>
        <p:spPr>
          <a:xfrm>
            <a:off x="2774951" y="3779245"/>
            <a:ext cx="1795335" cy="923330"/>
          </a:xfrm>
          <a:prstGeom prst="rect">
            <a:avLst/>
          </a:prstGeom>
          <a:noFill/>
        </p:spPr>
        <p:txBody>
          <a:bodyPr wrap="square" rtlCol="0">
            <a:spAutoFit/>
          </a:bodyPr>
          <a:lstStyle/>
          <a:p>
            <a:pPr lvl="0" algn="ctr"/>
            <a:r>
              <a:rPr lang="en-US" dirty="0" smtClean="0">
                <a:solidFill>
                  <a:srgbClr val="E4761E"/>
                </a:solidFill>
                <a:latin typeface="ITC Officina Sans Std Bold"/>
                <a:cs typeface="ITC Officina Sans Std Bold"/>
              </a:rPr>
              <a:t>Women’s Economic Empowerment </a:t>
            </a:r>
          </a:p>
        </p:txBody>
      </p:sp>
      <p:sp>
        <p:nvSpPr>
          <p:cNvPr id="61" name="TextBox 60"/>
          <p:cNvSpPr txBox="1"/>
          <p:nvPr/>
        </p:nvSpPr>
        <p:spPr>
          <a:xfrm>
            <a:off x="4845494" y="3779245"/>
            <a:ext cx="1579588" cy="646331"/>
          </a:xfrm>
          <a:prstGeom prst="rect">
            <a:avLst/>
          </a:prstGeom>
          <a:noFill/>
        </p:spPr>
        <p:txBody>
          <a:bodyPr wrap="square" rtlCol="0">
            <a:spAutoFit/>
          </a:bodyPr>
          <a:lstStyle/>
          <a:p>
            <a:pPr algn="ctr"/>
            <a:r>
              <a:rPr lang="en-US" dirty="0" smtClean="0">
                <a:solidFill>
                  <a:srgbClr val="E4761E"/>
                </a:solidFill>
                <a:latin typeface="ITC Officina Sans Std Bold"/>
                <a:cs typeface="ITC Officina Sans Std Bold"/>
              </a:rPr>
              <a:t>Humanitarian Action </a:t>
            </a:r>
          </a:p>
        </p:txBody>
      </p:sp>
      <p:sp>
        <p:nvSpPr>
          <p:cNvPr id="62" name="TextBox 61"/>
          <p:cNvSpPr txBox="1"/>
          <p:nvPr/>
        </p:nvSpPr>
        <p:spPr>
          <a:xfrm>
            <a:off x="7054783" y="3779245"/>
            <a:ext cx="1579588" cy="923330"/>
          </a:xfrm>
          <a:prstGeom prst="rect">
            <a:avLst/>
          </a:prstGeom>
          <a:noFill/>
        </p:spPr>
        <p:txBody>
          <a:bodyPr wrap="square" rtlCol="0">
            <a:spAutoFit/>
          </a:bodyPr>
          <a:lstStyle/>
          <a:p>
            <a:pPr algn="ctr"/>
            <a:r>
              <a:rPr lang="en-US" dirty="0" smtClean="0">
                <a:solidFill>
                  <a:srgbClr val="E4761E"/>
                </a:solidFill>
                <a:latin typeface="ITC Officina Sans Std Bold"/>
                <a:cs typeface="ITC Officina Sans Std Bold"/>
              </a:rPr>
              <a:t>Food and Nutrition Security </a:t>
            </a:r>
            <a:endParaRPr lang="en-US" dirty="0">
              <a:solidFill>
                <a:srgbClr val="E4761E"/>
              </a:solidFill>
              <a:latin typeface="ITC Officina Sans Std Bold"/>
              <a:cs typeface="ITC Officina Sans Std Bold"/>
            </a:endParaRPr>
          </a:p>
        </p:txBody>
      </p:sp>
      <p:sp>
        <p:nvSpPr>
          <p:cNvPr id="18" name="Title 11"/>
          <p:cNvSpPr txBox="1">
            <a:spLocks/>
          </p:cNvSpPr>
          <p:nvPr/>
        </p:nvSpPr>
        <p:spPr bwMode="auto">
          <a:xfrm>
            <a:off x="0" y="5242288"/>
            <a:ext cx="9143999" cy="7739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1600" dirty="0" smtClean="0">
                <a:solidFill>
                  <a:srgbClr val="E4761E"/>
                </a:solidFill>
                <a:latin typeface="ITC Officina Sans Std Bold It"/>
                <a:cs typeface="ITC Officina Sans Std Bold It"/>
              </a:rPr>
              <a:t>CARE seeks a world of hope, tolerance and social justice, </a:t>
            </a:r>
            <a:br>
              <a:rPr lang="en-US" sz="1600" dirty="0" smtClean="0">
                <a:solidFill>
                  <a:srgbClr val="E4761E"/>
                </a:solidFill>
                <a:latin typeface="ITC Officina Sans Std Bold It"/>
                <a:cs typeface="ITC Officina Sans Std Bold It"/>
              </a:rPr>
            </a:br>
            <a:r>
              <a:rPr lang="en-US" sz="1600" dirty="0" smtClean="0">
                <a:solidFill>
                  <a:srgbClr val="E4761E"/>
                </a:solidFill>
                <a:latin typeface="ITC Officina Sans Std Bold It"/>
                <a:cs typeface="ITC Officina Sans Std Bold It"/>
              </a:rPr>
              <a:t>where poverty has been overcome and people live in dignity and security.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53258" y="4878136"/>
            <a:ext cx="3233819" cy="1200329"/>
          </a:xfrm>
          <a:prstGeom prst="rect">
            <a:avLst/>
          </a:prstGeom>
          <a:noFill/>
        </p:spPr>
        <p:txBody>
          <a:bodyPr wrap="square" rtlCol="0">
            <a:spAutoFit/>
          </a:bodyPr>
          <a:lstStyle/>
          <a:p>
            <a:r>
              <a:rPr lang="en-US" b="1" i="1" dirty="0" smtClean="0">
                <a:latin typeface="ITC Officina Sans Std Bold"/>
                <a:cs typeface="ITC Officina Sans Std Bold"/>
              </a:rPr>
              <a:t>“If you invite men and boys to the discussion, the path to the world we want to create just gets that much shorter.” </a:t>
            </a:r>
            <a:endParaRPr lang="en-US" b="1" i="1" dirty="0">
              <a:latin typeface="ITC Officina Sans Std Bold"/>
              <a:cs typeface="ITC Officina Sans Std Bold"/>
            </a:endParaRPr>
          </a:p>
        </p:txBody>
      </p:sp>
      <p:sp>
        <p:nvSpPr>
          <p:cNvPr id="7" name="Title 11"/>
          <p:cNvSpPr txBox="1">
            <a:spLocks/>
          </p:cNvSpPr>
          <p:nvPr/>
        </p:nvSpPr>
        <p:spPr bwMode="auto">
          <a:xfrm>
            <a:off x="457200" y="220133"/>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dirty="0" smtClean="0">
                <a:solidFill>
                  <a:srgbClr val="FFFFFF"/>
                </a:solidFill>
                <a:latin typeface="ITC Officina Sans Std Bold"/>
                <a:cs typeface="ITC Officina Sans Std Bold"/>
              </a:rPr>
              <a:t>Improving sexual reproductive health</a:t>
            </a:r>
            <a:endParaRPr kumimoji="0" lang="en-US" sz="2800" b="0" i="0" u="none" strike="noStrike" kern="1200" cap="none" spc="0" normalizeH="0" baseline="0" noProof="0" dirty="0">
              <a:ln>
                <a:noFill/>
              </a:ln>
              <a:solidFill>
                <a:srgbClr val="FFFFFF"/>
              </a:solidFill>
              <a:effectLst/>
              <a:uLnTx/>
              <a:uFillTx/>
              <a:latin typeface="ITC Officina Sans Std Bold"/>
              <a:ea typeface="+mn-ea"/>
              <a:cs typeface="ITC Officina Sans Std Bold"/>
            </a:endParaRPr>
          </a:p>
        </p:txBody>
      </p:sp>
      <p:sp>
        <p:nvSpPr>
          <p:cNvPr id="8" name="TextBox 7"/>
          <p:cNvSpPr txBox="1"/>
          <p:nvPr/>
        </p:nvSpPr>
        <p:spPr>
          <a:xfrm>
            <a:off x="5229739" y="2125035"/>
            <a:ext cx="3565904" cy="2554545"/>
          </a:xfrm>
          <a:prstGeom prst="rect">
            <a:avLst/>
          </a:prstGeom>
          <a:noFill/>
        </p:spPr>
        <p:txBody>
          <a:bodyPr wrap="square" rtlCol="0">
            <a:spAutoFit/>
          </a:bodyPr>
          <a:lstStyle/>
          <a:p>
            <a:r>
              <a:rPr lang="en-US" sz="4000" dirty="0" smtClean="0">
                <a:solidFill>
                  <a:srgbClr val="E4761E"/>
                </a:solidFill>
                <a:latin typeface="ITC Officina Sans Std Bold"/>
                <a:cs typeface="ITC Officina Sans Std Bold"/>
              </a:rPr>
              <a:t>BRIDGING </a:t>
            </a:r>
            <a:br>
              <a:rPr lang="en-US" sz="4000" dirty="0" smtClean="0">
                <a:solidFill>
                  <a:srgbClr val="E4761E"/>
                </a:solidFill>
                <a:latin typeface="ITC Officina Sans Std Bold"/>
                <a:cs typeface="ITC Officina Sans Std Bold"/>
              </a:rPr>
            </a:br>
            <a:r>
              <a:rPr lang="en-US" sz="4000" dirty="0" smtClean="0">
                <a:solidFill>
                  <a:srgbClr val="E4761E"/>
                </a:solidFill>
                <a:latin typeface="ITC Officina Sans Std Bold"/>
                <a:cs typeface="ITC Officina Sans Std Bold"/>
              </a:rPr>
              <a:t>THE FAMILY PLANNING</a:t>
            </a:r>
          </a:p>
          <a:p>
            <a:r>
              <a:rPr lang="en-US" sz="4000" dirty="0" smtClean="0">
                <a:solidFill>
                  <a:srgbClr val="E4761E"/>
                </a:solidFill>
                <a:latin typeface="ITC Officina Sans Std Bold"/>
                <a:cs typeface="ITC Officina Sans Std Bold"/>
              </a:rPr>
              <a:t>DIVIDE</a:t>
            </a:r>
            <a:endParaRPr lang="en-US" sz="4000" dirty="0">
              <a:solidFill>
                <a:srgbClr val="E4761E"/>
              </a:solidFill>
              <a:latin typeface="ITC Officina Sans Std Bold"/>
              <a:cs typeface="ITC Officina Sans Std Bold"/>
            </a:endParaRPr>
          </a:p>
        </p:txBody>
      </p:sp>
      <p:pic>
        <p:nvPicPr>
          <p:cNvPr id="9" name="Picture 8"/>
          <p:cNvPicPr>
            <a:picLocks noChangeAspect="1"/>
          </p:cNvPicPr>
          <p:nvPr/>
        </p:nvPicPr>
        <p:blipFill>
          <a:blip r:embed="rId3"/>
          <a:stretch>
            <a:fillRect/>
          </a:stretch>
        </p:blipFill>
        <p:spPr>
          <a:xfrm>
            <a:off x="599702" y="2353947"/>
            <a:ext cx="4367971" cy="4046907"/>
          </a:xfrm>
          <a:prstGeom prst="rect">
            <a:avLst/>
          </a:prstGeom>
        </p:spPr>
      </p:pic>
      <p:sp>
        <p:nvSpPr>
          <p:cNvPr id="11" name="TextBox 10"/>
          <p:cNvSpPr txBox="1"/>
          <p:nvPr/>
        </p:nvSpPr>
        <p:spPr>
          <a:xfrm>
            <a:off x="1498060" y="1331663"/>
            <a:ext cx="4913144" cy="738664"/>
          </a:xfrm>
          <a:prstGeom prst="rect">
            <a:avLst/>
          </a:prstGeom>
          <a:noFill/>
        </p:spPr>
        <p:txBody>
          <a:bodyPr wrap="square" rtlCol="0">
            <a:spAutoFit/>
          </a:bodyPr>
          <a:lstStyle/>
          <a:p>
            <a:r>
              <a:rPr lang="en-US" sz="2800" dirty="0" smtClean="0">
                <a:latin typeface="ITC Officina Sans Std Bold"/>
                <a:cs typeface="ITC Officina Sans Std Bold"/>
              </a:rPr>
              <a:t>MEET Dr. Jimmy </a:t>
            </a:r>
            <a:r>
              <a:rPr lang="en-US" sz="2800" dirty="0" err="1" smtClean="0">
                <a:latin typeface="ITC Officina Sans Std Bold"/>
                <a:cs typeface="ITC Officina Sans Std Bold"/>
              </a:rPr>
              <a:t>Nzau</a:t>
            </a:r>
            <a:endParaRPr lang="en-US" sz="2800" dirty="0" smtClean="0">
              <a:latin typeface="ITC Officina Sans Std Bold"/>
              <a:cs typeface="ITC Officina Sans Std Bold"/>
            </a:endParaRPr>
          </a:p>
          <a:p>
            <a:r>
              <a:rPr lang="en-US" sz="1400" dirty="0" smtClean="0">
                <a:latin typeface="ITC Officina Sans Std Bold"/>
                <a:cs typeface="ITC Officina Sans Std Bold"/>
              </a:rPr>
              <a:t>A physician and project director with CARE in Chad</a:t>
            </a:r>
            <a:endParaRPr lang="en-US" sz="1400" dirty="0">
              <a:latin typeface="ITC Officina Sans Std Bold"/>
              <a:cs typeface="ITC Officina Sans Std Bold"/>
            </a:endParaRPr>
          </a:p>
        </p:txBody>
      </p:sp>
      <p:sp>
        <p:nvSpPr>
          <p:cNvPr id="12" name="Oval 11"/>
          <p:cNvSpPr/>
          <p:nvPr/>
        </p:nvSpPr>
        <p:spPr bwMode="auto">
          <a:xfrm>
            <a:off x="668342" y="1413933"/>
            <a:ext cx="626020" cy="626020"/>
          </a:xfrm>
          <a:prstGeom prst="ellipse">
            <a:avLst/>
          </a:prstGeom>
          <a:solidFill>
            <a:srgbClr val="EFB7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6" name="Picture 5" descr="People_Breastfeeding.png"/>
          <p:cNvPicPr>
            <a:picLocks noChangeAspect="1"/>
          </p:cNvPicPr>
          <p:nvPr/>
        </p:nvPicPr>
        <p:blipFill>
          <a:blip r:embed="rId4"/>
          <a:stretch>
            <a:fillRect/>
          </a:stretch>
        </p:blipFill>
        <p:spPr>
          <a:xfrm>
            <a:off x="559291" y="1312334"/>
            <a:ext cx="815887" cy="815887"/>
          </a:xfrm>
          <a:prstGeom prst="rect">
            <a:avLst/>
          </a:prstGeom>
        </p:spPr>
      </p:pic>
      <p:cxnSp>
        <p:nvCxnSpPr>
          <p:cNvPr id="17" name="Straight Connector 16"/>
          <p:cNvCxnSpPr/>
          <p:nvPr/>
        </p:nvCxnSpPr>
        <p:spPr bwMode="auto">
          <a:xfrm rot="5400000">
            <a:off x="-1992100" y="3903917"/>
            <a:ext cx="4960672" cy="36389"/>
          </a:xfrm>
          <a:prstGeom prst="line">
            <a:avLst/>
          </a:prstGeom>
          <a:solidFill>
            <a:schemeClr val="accent1"/>
          </a:solidFill>
          <a:ln w="9525" cap="flat" cmpd="sng" algn="ctr">
            <a:solidFill>
              <a:srgbClr val="EFB71B"/>
            </a:solidFill>
            <a:prstDash val="solid"/>
            <a:round/>
            <a:headEnd type="none" w="med" len="med"/>
            <a:tailEnd type="none" w="med" len="med"/>
          </a:ln>
          <a:effectLst/>
        </p:spPr>
      </p:cxnSp>
      <p:pic>
        <p:nvPicPr>
          <p:cNvPr id="18" name="Picture 17"/>
          <p:cNvPicPr>
            <a:picLocks noChangeAspect="1"/>
          </p:cNvPicPr>
          <p:nvPr/>
        </p:nvPicPr>
        <p:blipFill>
          <a:blip r:embed="rId5"/>
          <a:srcRect b="33816"/>
          <a:stretch>
            <a:fillRect/>
          </a:stretch>
        </p:blipFill>
        <p:spPr>
          <a:xfrm>
            <a:off x="0" y="6510020"/>
            <a:ext cx="9144000" cy="3479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txBox="1">
            <a:spLocks/>
          </p:cNvSpPr>
          <p:nvPr/>
        </p:nvSpPr>
        <p:spPr bwMode="auto">
          <a:xfrm>
            <a:off x="457200" y="220133"/>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dirty="0" smtClean="0">
                <a:solidFill>
                  <a:srgbClr val="FFFFFF"/>
                </a:solidFill>
                <a:latin typeface="ITC Officina Sans Std Bold"/>
                <a:cs typeface="ITC Officina Sans Std Bold"/>
              </a:rPr>
              <a:t>Igniting women’s economic empowerment</a:t>
            </a:r>
            <a:endParaRPr kumimoji="0" lang="en-US" sz="2800" b="0" i="0" u="none" strike="noStrike" kern="1200" cap="none" spc="0" normalizeH="0" baseline="0" noProof="0" dirty="0">
              <a:ln>
                <a:noFill/>
              </a:ln>
              <a:solidFill>
                <a:srgbClr val="FFFFFF"/>
              </a:solidFill>
              <a:effectLst/>
              <a:uLnTx/>
              <a:uFillTx/>
              <a:latin typeface="ITC Officina Sans Std Bold"/>
              <a:ea typeface="+mn-ea"/>
              <a:cs typeface="ITC Officina Sans Std Bold"/>
            </a:endParaRPr>
          </a:p>
        </p:txBody>
      </p:sp>
      <p:sp>
        <p:nvSpPr>
          <p:cNvPr id="15" name="TextBox 14"/>
          <p:cNvSpPr txBox="1"/>
          <p:nvPr/>
        </p:nvSpPr>
        <p:spPr>
          <a:xfrm>
            <a:off x="5253259" y="4668182"/>
            <a:ext cx="3161544" cy="923330"/>
          </a:xfrm>
          <a:prstGeom prst="rect">
            <a:avLst/>
          </a:prstGeom>
          <a:noFill/>
        </p:spPr>
        <p:txBody>
          <a:bodyPr wrap="square" rtlCol="0">
            <a:spAutoFit/>
          </a:bodyPr>
          <a:lstStyle/>
          <a:p>
            <a:r>
              <a:rPr lang="en-US" b="1" i="1" dirty="0" smtClean="0">
                <a:latin typeface="ITC Officina Sans Std Bold"/>
                <a:cs typeface="ITC Officina Sans Std Bold"/>
              </a:rPr>
              <a:t>“I think even my children </a:t>
            </a:r>
            <a:br>
              <a:rPr lang="en-US" b="1" i="1" dirty="0" smtClean="0">
                <a:latin typeface="ITC Officina Sans Std Bold"/>
                <a:cs typeface="ITC Officina Sans Std Bold"/>
              </a:rPr>
            </a:br>
            <a:r>
              <a:rPr lang="en-US" b="1" i="1" dirty="0" smtClean="0">
                <a:latin typeface="ITC Officina Sans Std Bold"/>
                <a:cs typeface="ITC Officina Sans Std Bold"/>
              </a:rPr>
              <a:t>will go to school because </a:t>
            </a:r>
            <a:br>
              <a:rPr lang="en-US" b="1" i="1" dirty="0" smtClean="0">
                <a:latin typeface="ITC Officina Sans Std Bold"/>
                <a:cs typeface="ITC Officina Sans Std Bold"/>
              </a:rPr>
            </a:br>
            <a:r>
              <a:rPr lang="en-US" b="1" i="1" dirty="0" smtClean="0">
                <a:latin typeface="ITC Officina Sans Std Bold"/>
                <a:cs typeface="ITC Officina Sans Std Bold"/>
              </a:rPr>
              <a:t>of this success.”</a:t>
            </a:r>
            <a:endParaRPr lang="en-US" i="1" dirty="0" smtClean="0">
              <a:latin typeface="ITC Officina Sans Std Bold"/>
              <a:cs typeface="ITC Officina Sans Std Bold"/>
            </a:endParaRPr>
          </a:p>
        </p:txBody>
      </p:sp>
      <p:sp>
        <p:nvSpPr>
          <p:cNvPr id="17" name="TextBox 16"/>
          <p:cNvSpPr txBox="1"/>
          <p:nvPr/>
        </p:nvSpPr>
        <p:spPr>
          <a:xfrm>
            <a:off x="5229738" y="2032681"/>
            <a:ext cx="3696547" cy="2554545"/>
          </a:xfrm>
          <a:prstGeom prst="rect">
            <a:avLst/>
          </a:prstGeom>
          <a:noFill/>
        </p:spPr>
        <p:txBody>
          <a:bodyPr wrap="square" rtlCol="0">
            <a:spAutoFit/>
          </a:bodyPr>
          <a:lstStyle/>
          <a:p>
            <a:r>
              <a:rPr lang="en-US" sz="4000" dirty="0" smtClean="0">
                <a:solidFill>
                  <a:srgbClr val="E4761E"/>
                </a:solidFill>
                <a:latin typeface="ITC Officina Sans Std Bold"/>
                <a:cs typeface="ITC Officina Sans Std Bold"/>
              </a:rPr>
              <a:t>DOUGHNUTS:</a:t>
            </a:r>
          </a:p>
          <a:p>
            <a:r>
              <a:rPr lang="en-US" sz="4000" dirty="0" smtClean="0">
                <a:solidFill>
                  <a:srgbClr val="E4761E"/>
                </a:solidFill>
                <a:latin typeface="ITC Officina Sans Std Bold"/>
                <a:cs typeface="ITC Officina Sans Std Bold"/>
              </a:rPr>
              <a:t>A RECIPE </a:t>
            </a:r>
            <a:br>
              <a:rPr lang="en-US" sz="4000" dirty="0" smtClean="0">
                <a:solidFill>
                  <a:srgbClr val="E4761E"/>
                </a:solidFill>
                <a:latin typeface="ITC Officina Sans Std Bold"/>
                <a:cs typeface="ITC Officina Sans Std Bold"/>
              </a:rPr>
            </a:br>
            <a:r>
              <a:rPr lang="en-US" sz="4000" dirty="0" smtClean="0">
                <a:solidFill>
                  <a:srgbClr val="E4761E"/>
                </a:solidFill>
                <a:latin typeface="ITC Officina Sans Std Bold"/>
                <a:cs typeface="ITC Officina Sans Std Bold"/>
              </a:rPr>
              <a:t>FOR SUCCESS</a:t>
            </a:r>
            <a:endParaRPr lang="en-US" sz="4000" dirty="0">
              <a:solidFill>
                <a:srgbClr val="E4761E"/>
              </a:solidFill>
              <a:latin typeface="ITC Officina Sans Std Bold"/>
              <a:cs typeface="ITC Officina Sans Std Bold"/>
            </a:endParaRPr>
          </a:p>
        </p:txBody>
      </p:sp>
      <p:pic>
        <p:nvPicPr>
          <p:cNvPr id="18" name="Picture 17"/>
          <p:cNvPicPr>
            <a:picLocks noChangeAspect="1"/>
          </p:cNvPicPr>
          <p:nvPr/>
        </p:nvPicPr>
        <p:blipFill>
          <a:blip r:embed="rId3"/>
          <a:srcRect l="16225" t="11107" r="20022" b="1683"/>
          <a:stretch>
            <a:fillRect/>
          </a:stretch>
        </p:blipFill>
        <p:spPr>
          <a:xfrm>
            <a:off x="627471" y="2257584"/>
            <a:ext cx="4417089" cy="4044839"/>
          </a:xfrm>
          <a:prstGeom prst="rect">
            <a:avLst/>
          </a:prstGeom>
        </p:spPr>
      </p:pic>
      <p:sp>
        <p:nvSpPr>
          <p:cNvPr id="23" name="TextBox 22"/>
          <p:cNvSpPr txBox="1"/>
          <p:nvPr/>
        </p:nvSpPr>
        <p:spPr>
          <a:xfrm>
            <a:off x="1498060" y="1331663"/>
            <a:ext cx="4913144" cy="738664"/>
          </a:xfrm>
          <a:prstGeom prst="rect">
            <a:avLst/>
          </a:prstGeom>
          <a:noFill/>
        </p:spPr>
        <p:txBody>
          <a:bodyPr wrap="square" rtlCol="0">
            <a:spAutoFit/>
          </a:bodyPr>
          <a:lstStyle/>
          <a:p>
            <a:r>
              <a:rPr lang="en-US" sz="2800" dirty="0" smtClean="0">
                <a:latin typeface="ITC Officina Sans Std Bold"/>
                <a:cs typeface="ITC Officina Sans Std Bold"/>
              </a:rPr>
              <a:t>MEET </a:t>
            </a:r>
            <a:r>
              <a:rPr lang="en-US" sz="2800" dirty="0" err="1" smtClean="0">
                <a:latin typeface="ITC Officina Sans Std Bold"/>
                <a:cs typeface="ITC Officina Sans Std Bold"/>
              </a:rPr>
              <a:t>Biti</a:t>
            </a:r>
            <a:r>
              <a:rPr lang="en-US" sz="2800" dirty="0" smtClean="0">
                <a:latin typeface="ITC Officina Sans Std Bold"/>
                <a:cs typeface="ITC Officina Sans Std Bold"/>
              </a:rPr>
              <a:t> Rose</a:t>
            </a:r>
          </a:p>
          <a:p>
            <a:r>
              <a:rPr lang="en-US" sz="1400" dirty="0" smtClean="0">
                <a:latin typeface="ITC Officina Sans Std Bold"/>
                <a:cs typeface="ITC Officina Sans Std Bold"/>
              </a:rPr>
              <a:t>A CARE project participant in Malawi</a:t>
            </a:r>
            <a:endParaRPr lang="en-US" sz="1400" dirty="0">
              <a:latin typeface="ITC Officina Sans Std Bold"/>
              <a:cs typeface="ITC Officina Sans Std Bold"/>
            </a:endParaRPr>
          </a:p>
        </p:txBody>
      </p:sp>
      <p:sp>
        <p:nvSpPr>
          <p:cNvPr id="24" name="Oval 23"/>
          <p:cNvSpPr/>
          <p:nvPr/>
        </p:nvSpPr>
        <p:spPr bwMode="auto">
          <a:xfrm>
            <a:off x="668342" y="1413933"/>
            <a:ext cx="626020" cy="626020"/>
          </a:xfrm>
          <a:prstGeom prst="ellipse">
            <a:avLst/>
          </a:prstGeom>
          <a:solidFill>
            <a:srgbClr val="EFB7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6" name="Picture 5" descr="People_Woman.png"/>
          <p:cNvPicPr>
            <a:picLocks noChangeAspect="1"/>
          </p:cNvPicPr>
          <p:nvPr/>
        </p:nvPicPr>
        <p:blipFill>
          <a:blip r:embed="rId4"/>
          <a:stretch>
            <a:fillRect/>
          </a:stretch>
        </p:blipFill>
        <p:spPr>
          <a:xfrm>
            <a:off x="505093" y="1228996"/>
            <a:ext cx="938474" cy="938472"/>
          </a:xfrm>
          <a:prstGeom prst="rect">
            <a:avLst/>
          </a:prstGeom>
        </p:spPr>
      </p:pic>
      <p:pic>
        <p:nvPicPr>
          <p:cNvPr id="26" name="Picture 25"/>
          <p:cNvPicPr>
            <a:picLocks noChangeAspect="1"/>
          </p:cNvPicPr>
          <p:nvPr/>
        </p:nvPicPr>
        <p:blipFill>
          <a:blip r:embed="rId5"/>
          <a:srcRect b="33816"/>
          <a:stretch>
            <a:fillRect/>
          </a:stretch>
        </p:blipFill>
        <p:spPr>
          <a:xfrm>
            <a:off x="0" y="6510020"/>
            <a:ext cx="9144000" cy="347980"/>
          </a:xfrm>
          <a:prstGeom prst="rect">
            <a:avLst/>
          </a:prstGeom>
        </p:spPr>
      </p:pic>
      <p:cxnSp>
        <p:nvCxnSpPr>
          <p:cNvPr id="27" name="Straight Connector 26"/>
          <p:cNvCxnSpPr/>
          <p:nvPr/>
        </p:nvCxnSpPr>
        <p:spPr bwMode="auto">
          <a:xfrm rot="5400000">
            <a:off x="-1992100" y="3903917"/>
            <a:ext cx="4960672" cy="36389"/>
          </a:xfrm>
          <a:prstGeom prst="line">
            <a:avLst/>
          </a:prstGeom>
          <a:solidFill>
            <a:schemeClr val="accent1"/>
          </a:solidFill>
          <a:ln w="9525" cap="flat" cmpd="sng" algn="ctr">
            <a:solidFill>
              <a:srgbClr val="EFB71B"/>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txBox="1">
            <a:spLocks/>
          </p:cNvSpPr>
          <p:nvPr/>
        </p:nvSpPr>
        <p:spPr bwMode="auto">
          <a:xfrm>
            <a:off x="457200" y="220133"/>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dirty="0" smtClean="0">
                <a:solidFill>
                  <a:srgbClr val="FFFFFF"/>
                </a:solidFill>
                <a:latin typeface="ITC Officina Sans Std Bold"/>
                <a:cs typeface="ITC Officina Sans Std Bold"/>
              </a:rPr>
              <a:t>Responding to crises with humanitarian action</a:t>
            </a:r>
            <a:endParaRPr kumimoji="0" lang="en-US" sz="2800" b="0" i="0" u="none" strike="noStrike" kern="1200" cap="none" spc="0" normalizeH="0" baseline="0" noProof="0" dirty="0">
              <a:ln>
                <a:noFill/>
              </a:ln>
              <a:solidFill>
                <a:srgbClr val="FFFFFF"/>
              </a:solidFill>
              <a:effectLst/>
              <a:uLnTx/>
              <a:uFillTx/>
              <a:latin typeface="ITC Officina Sans Std Bold"/>
              <a:ea typeface="+mn-ea"/>
              <a:cs typeface="ITC Officina Sans Std Bold"/>
            </a:endParaRPr>
          </a:p>
        </p:txBody>
      </p:sp>
      <p:sp>
        <p:nvSpPr>
          <p:cNvPr id="12" name="TextBox 11"/>
          <p:cNvSpPr txBox="1"/>
          <p:nvPr/>
        </p:nvSpPr>
        <p:spPr>
          <a:xfrm>
            <a:off x="5229738" y="4081313"/>
            <a:ext cx="3140895" cy="1754326"/>
          </a:xfrm>
          <a:prstGeom prst="rect">
            <a:avLst/>
          </a:prstGeom>
          <a:noFill/>
        </p:spPr>
        <p:txBody>
          <a:bodyPr wrap="square" rtlCol="0">
            <a:spAutoFit/>
          </a:bodyPr>
          <a:lstStyle/>
          <a:p>
            <a:r>
              <a:rPr lang="en-US" b="1" i="1" dirty="0" smtClean="0">
                <a:latin typeface="ITC Officina Sans Std Bold"/>
                <a:cs typeface="ITC Officina Sans Std Bold"/>
              </a:rPr>
              <a:t>There are 45.2 million refugees and displaced people worldwide. That’s a staggering number of people struggling for daily survival.</a:t>
            </a:r>
            <a:endParaRPr lang="en-US" i="1" dirty="0" smtClean="0">
              <a:latin typeface="ITC Officina Sans Std Bold"/>
              <a:cs typeface="ITC Officina Sans Std Bold"/>
            </a:endParaRPr>
          </a:p>
        </p:txBody>
      </p:sp>
      <p:sp>
        <p:nvSpPr>
          <p:cNvPr id="13" name="TextBox 12"/>
          <p:cNvSpPr txBox="1"/>
          <p:nvPr/>
        </p:nvSpPr>
        <p:spPr>
          <a:xfrm>
            <a:off x="5229738" y="2034749"/>
            <a:ext cx="3914261" cy="1938992"/>
          </a:xfrm>
          <a:prstGeom prst="rect">
            <a:avLst/>
          </a:prstGeom>
          <a:noFill/>
        </p:spPr>
        <p:txBody>
          <a:bodyPr wrap="square" rtlCol="0">
            <a:spAutoFit/>
          </a:bodyPr>
          <a:lstStyle/>
          <a:p>
            <a:r>
              <a:rPr lang="en-US" sz="4000" dirty="0" smtClean="0">
                <a:solidFill>
                  <a:srgbClr val="E4761E"/>
                </a:solidFill>
                <a:latin typeface="ITC Officina Sans Std Bold"/>
                <a:cs typeface="ITC Officina Sans Std Bold"/>
              </a:rPr>
              <a:t>HEAR </a:t>
            </a:r>
          </a:p>
          <a:p>
            <a:r>
              <a:rPr lang="en-US" sz="4000" dirty="0" smtClean="0">
                <a:solidFill>
                  <a:srgbClr val="E4761E"/>
                </a:solidFill>
                <a:latin typeface="ITC Officina Sans Std Bold"/>
                <a:cs typeface="ITC Officina Sans Std Bold"/>
              </a:rPr>
              <a:t>THE NEED </a:t>
            </a:r>
            <a:br>
              <a:rPr lang="en-US" sz="4000" dirty="0" smtClean="0">
                <a:solidFill>
                  <a:srgbClr val="E4761E"/>
                </a:solidFill>
                <a:latin typeface="ITC Officina Sans Std Bold"/>
                <a:cs typeface="ITC Officina Sans Std Bold"/>
              </a:rPr>
            </a:br>
            <a:r>
              <a:rPr lang="en-US" sz="4000" dirty="0" smtClean="0">
                <a:solidFill>
                  <a:srgbClr val="E4761E"/>
                </a:solidFill>
                <a:latin typeface="ITC Officina Sans Std Bold"/>
                <a:cs typeface="ITC Officina Sans Std Bold"/>
              </a:rPr>
              <a:t>FOR HOPE</a:t>
            </a:r>
            <a:endParaRPr lang="en-US" sz="4000" dirty="0">
              <a:solidFill>
                <a:srgbClr val="E4761E"/>
              </a:solidFill>
              <a:latin typeface="ITC Officina Sans Std Bold"/>
              <a:cs typeface="ITC Officina Sans Std Bold"/>
            </a:endParaRPr>
          </a:p>
        </p:txBody>
      </p:sp>
      <p:pic>
        <p:nvPicPr>
          <p:cNvPr id="3" name="Picture 2" descr="People of the village of Nullu recieve relief materials from CARE. CARE Nepal distributed sleeping mats, food items and water purifiers to remote area of Nullu, in Lalitpur. "/>
          <p:cNvPicPr/>
          <p:nvPr/>
        </p:nvPicPr>
        <p:blipFill>
          <a:blip r:embed="rId3">
            <a:extLst>
              <a:ext uri="{28A0092B-C50C-407E-A947-70E740481C1C}">
                <a14:useLocalDpi xmlns:a14="http://schemas.microsoft.com/office/drawing/2010/main" val="0"/>
              </a:ext>
            </a:extLst>
          </a:blip>
          <a:srcRect l="13890" r="24989"/>
          <a:stretch>
            <a:fillRect/>
          </a:stretch>
        </p:blipFill>
        <p:spPr bwMode="auto">
          <a:xfrm>
            <a:off x="617216" y="2259649"/>
            <a:ext cx="4427340" cy="4074476"/>
          </a:xfrm>
          <a:prstGeom prst="rect">
            <a:avLst/>
          </a:prstGeom>
          <a:noFill/>
          <a:ln>
            <a:noFill/>
          </a:ln>
        </p:spPr>
      </p:pic>
      <p:sp>
        <p:nvSpPr>
          <p:cNvPr id="16" name="TextBox 15"/>
          <p:cNvSpPr txBox="1"/>
          <p:nvPr/>
        </p:nvSpPr>
        <p:spPr>
          <a:xfrm>
            <a:off x="1498060" y="1331663"/>
            <a:ext cx="4913144" cy="738664"/>
          </a:xfrm>
          <a:prstGeom prst="rect">
            <a:avLst/>
          </a:prstGeom>
          <a:noFill/>
        </p:spPr>
        <p:txBody>
          <a:bodyPr wrap="square" rtlCol="0">
            <a:spAutoFit/>
          </a:bodyPr>
          <a:lstStyle/>
          <a:p>
            <a:r>
              <a:rPr lang="en-US" sz="2800" dirty="0" smtClean="0">
                <a:latin typeface="ITC Officina Sans Std Bold"/>
                <a:cs typeface="ITC Officina Sans Std Bold"/>
              </a:rPr>
              <a:t>MEET </a:t>
            </a:r>
            <a:r>
              <a:rPr lang="en-US" sz="2800" dirty="0" err="1" smtClean="0">
                <a:latin typeface="ITC Officina Sans Std Bold"/>
                <a:cs typeface="ITC Officina Sans Std Bold"/>
              </a:rPr>
              <a:t>Thuli</a:t>
            </a:r>
            <a:r>
              <a:rPr lang="en-US" sz="2800" dirty="0" smtClean="0">
                <a:latin typeface="ITC Officina Sans Std Bold"/>
                <a:cs typeface="ITC Officina Sans Std Bold"/>
              </a:rPr>
              <a:t> Lama</a:t>
            </a:r>
          </a:p>
          <a:p>
            <a:r>
              <a:rPr lang="en-US" sz="1400" dirty="0" smtClean="0">
                <a:latin typeface="ITC Officina Sans Std Bold"/>
                <a:cs typeface="ITC Officina Sans Std Bold"/>
              </a:rPr>
              <a:t>One the 50,000 people injured in the Nepal earthquake</a:t>
            </a:r>
            <a:endParaRPr lang="en-US" sz="1400" dirty="0">
              <a:latin typeface="ITC Officina Sans Std Bold"/>
              <a:cs typeface="ITC Officina Sans Std Bold"/>
            </a:endParaRPr>
          </a:p>
        </p:txBody>
      </p:sp>
      <p:sp>
        <p:nvSpPr>
          <p:cNvPr id="17" name="Oval 16"/>
          <p:cNvSpPr/>
          <p:nvPr/>
        </p:nvSpPr>
        <p:spPr bwMode="auto">
          <a:xfrm>
            <a:off x="668342" y="1413933"/>
            <a:ext cx="626020" cy="626020"/>
          </a:xfrm>
          <a:prstGeom prst="ellipse">
            <a:avLst/>
          </a:prstGeom>
          <a:solidFill>
            <a:srgbClr val="EFB7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999999"/>
              </a:solidFill>
              <a:effectLst/>
              <a:latin typeface="Arial" charset="0"/>
              <a:ea typeface="ＭＳ Ｐゴシック" pitchFamily="-96" charset="-128"/>
            </a:endParaRPr>
          </a:p>
        </p:txBody>
      </p:sp>
      <p:pic>
        <p:nvPicPr>
          <p:cNvPr id="6" name="Picture 5" descr="Emergency_Tent.png"/>
          <p:cNvPicPr>
            <a:picLocks noChangeAspect="1"/>
          </p:cNvPicPr>
          <p:nvPr/>
        </p:nvPicPr>
        <p:blipFill>
          <a:blip r:embed="rId4"/>
          <a:stretch>
            <a:fillRect/>
          </a:stretch>
        </p:blipFill>
        <p:spPr>
          <a:xfrm>
            <a:off x="616049" y="1329267"/>
            <a:ext cx="741126" cy="741126"/>
          </a:xfrm>
          <a:prstGeom prst="rect">
            <a:avLst/>
          </a:prstGeom>
        </p:spPr>
      </p:pic>
      <p:pic>
        <p:nvPicPr>
          <p:cNvPr id="19" name="Picture 18"/>
          <p:cNvPicPr>
            <a:picLocks noChangeAspect="1"/>
          </p:cNvPicPr>
          <p:nvPr/>
        </p:nvPicPr>
        <p:blipFill>
          <a:blip r:embed="rId5"/>
          <a:srcRect b="33816"/>
          <a:stretch>
            <a:fillRect/>
          </a:stretch>
        </p:blipFill>
        <p:spPr>
          <a:xfrm>
            <a:off x="0" y="6510020"/>
            <a:ext cx="9144000" cy="347980"/>
          </a:xfrm>
          <a:prstGeom prst="rect">
            <a:avLst/>
          </a:prstGeom>
        </p:spPr>
      </p:pic>
      <p:cxnSp>
        <p:nvCxnSpPr>
          <p:cNvPr id="20" name="Straight Connector 19"/>
          <p:cNvCxnSpPr/>
          <p:nvPr/>
        </p:nvCxnSpPr>
        <p:spPr bwMode="auto">
          <a:xfrm rot="5400000">
            <a:off x="-1992100" y="3903917"/>
            <a:ext cx="4960672" cy="36389"/>
          </a:xfrm>
          <a:prstGeom prst="line">
            <a:avLst/>
          </a:prstGeom>
          <a:solidFill>
            <a:schemeClr val="accent1"/>
          </a:solidFill>
          <a:ln w="9525" cap="flat" cmpd="sng" algn="ctr">
            <a:solidFill>
              <a:srgbClr val="EFB71B"/>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CARE_Supergraphic_White">
  <a:themeElements>
    <a:clrScheme name="CARE Colors">
      <a:dk1>
        <a:srgbClr val="330000"/>
      </a:dk1>
      <a:lt1>
        <a:srgbClr val="54585A"/>
      </a:lt1>
      <a:dk2>
        <a:srgbClr val="CC6600"/>
      </a:dk2>
      <a:lt2>
        <a:srgbClr val="B4B4B4"/>
      </a:lt2>
      <a:accent1>
        <a:srgbClr val="CCCCCC"/>
      </a:accent1>
      <a:accent2>
        <a:srgbClr val="8F993E"/>
      </a:accent2>
      <a:accent3>
        <a:srgbClr val="007FA3"/>
      </a:accent3>
      <a:accent4>
        <a:srgbClr val="84329B"/>
      </a:accent4>
      <a:accent5>
        <a:srgbClr val="AF272F"/>
      </a:accent5>
      <a:accent6>
        <a:srgbClr val="993300"/>
      </a:accent6>
      <a:hlink>
        <a:srgbClr val="EFB71B"/>
      </a:hlink>
      <a:folHlink>
        <a:srgbClr val="DE6E1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15747</TotalTime>
  <Words>1289</Words>
  <Application>Microsoft Office PowerPoint</Application>
  <PresentationFormat>On-screen Show (4:3)</PresentationFormat>
  <Paragraphs>216</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Tahoma</vt:lpstr>
      <vt:lpstr>Arial</vt:lpstr>
      <vt:lpstr>ITC Officina Sans Std Bold</vt:lpstr>
      <vt:lpstr>ＭＳ Ｐゴシック</vt:lpstr>
      <vt:lpstr>Times New Roman</vt:lpstr>
      <vt:lpstr>ITC Officina Sans Std Book</vt:lpstr>
      <vt:lpstr>Times</vt:lpstr>
      <vt:lpstr>Calibri</vt:lpstr>
      <vt:lpstr>ITC Officina Sans Std Bold It</vt:lpstr>
      <vt:lpstr>CARE_Supergraphic_White</vt:lpstr>
      <vt:lpstr>For 70 Years,   Delivering Lasting Change </vt:lpstr>
      <vt:lpstr>PowerPoint Presentation</vt:lpstr>
      <vt:lpstr>PowerPoint Presentation</vt:lpstr>
      <vt:lpstr>PowerPoint Presentation</vt:lpstr>
      <vt:lpstr>Where CARE 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Karen Gol</dc:creator>
  <cp:lastModifiedBy>Thomas, Dannielle</cp:lastModifiedBy>
  <cp:revision>372</cp:revision>
  <cp:lastPrinted>2013-03-12T15:57:03Z</cp:lastPrinted>
  <dcterms:created xsi:type="dcterms:W3CDTF">2015-08-28T15:51:12Z</dcterms:created>
  <dcterms:modified xsi:type="dcterms:W3CDTF">2015-08-31T18:34:52Z</dcterms:modified>
</cp:coreProperties>
</file>