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1" r:id="rId2"/>
    <p:sldId id="272" r:id="rId3"/>
    <p:sldId id="262" r:id="rId4"/>
    <p:sldId id="263" r:id="rId5"/>
    <p:sldId id="264" r:id="rId6"/>
    <p:sldId id="269" r:id="rId7"/>
    <p:sldId id="265" r:id="rId8"/>
    <p:sldId id="270" r:id="rId9"/>
    <p:sldId id="271"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7" autoAdjust="0"/>
    <p:restoredTop sz="94660"/>
  </p:normalViewPr>
  <p:slideViewPr>
    <p:cSldViewPr>
      <p:cViewPr varScale="1">
        <p:scale>
          <a:sx n="83" d="100"/>
          <a:sy n="83" d="100"/>
        </p:scale>
        <p:origin x="-1952" y="-104"/>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207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B04F1-FAAA-4ECA-9492-05824E2B2ECC}" type="datetimeFigureOut">
              <a:rPr lang="en-US" smtClean="0"/>
              <a:pPr/>
              <a:t>3/17/14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869A1-6E87-4DE5-925B-91371440BCD6}" type="slidenum">
              <a:rPr lang="en-US" smtClean="0"/>
              <a:pPr/>
              <a:t>‹#›</a:t>
            </a:fld>
            <a:endParaRPr lang="en-US"/>
          </a:p>
        </p:txBody>
      </p:sp>
    </p:spTree>
    <p:extLst>
      <p:ext uri="{BB962C8B-B14F-4D97-AF65-F5344CB8AC3E}">
        <p14:creationId xmlns:p14="http://schemas.microsoft.com/office/powerpoint/2010/main" val="212042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F869A1-6E87-4DE5-925B-91371440BC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2</a:t>
            </a:fld>
            <a:endParaRPr lang="en-US"/>
          </a:p>
        </p:txBody>
      </p:sp>
    </p:spTree>
    <p:extLst>
      <p:ext uri="{BB962C8B-B14F-4D97-AF65-F5344CB8AC3E}">
        <p14:creationId xmlns:p14="http://schemas.microsoft.com/office/powerpoint/2010/main" val="231255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3EF509-08CC-49D0-8895-6E22A5A600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on social media like to digest content in different ways. A good social media post makes you want to do more, elicits an emotion. Guess what? The MTV</a:t>
            </a:r>
            <a:r>
              <a:rPr lang="en-US" baseline="0" dirty="0" smtClean="0"/>
              <a:t> generation grew up, and they invented Facebook. They want the headline – not the story. Think of it as a marketplace. The best headline wins the reader. Also, every social post has its own goal. Read more, engage, take an action offline or elsewhere on the web.</a:t>
            </a:r>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yourself in the scene. Live tweet-</a:t>
            </a:r>
            <a:r>
              <a:rPr lang="en-US" baseline="0" dirty="0" smtClean="0"/>
              <a:t> description of what this is. You’re somewhere unique, in the middle of the action. Not only do you have a great story to tell people back home, but you can connect both online and off with people who share your passions. Prepare everyone for tomorrow – when you’ll be taking action.</a:t>
            </a:r>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to ask for permission</a:t>
            </a:r>
            <a:endParaRPr lang="en-US" dirty="0"/>
          </a:p>
        </p:txBody>
      </p:sp>
      <p:sp>
        <p:nvSpPr>
          <p:cNvPr id="4" name="Slide Number Placeholder 3"/>
          <p:cNvSpPr>
            <a:spLocks noGrp="1"/>
          </p:cNvSpPr>
          <p:nvPr>
            <p:ph type="sldNum" sz="quarter" idx="10"/>
          </p:nvPr>
        </p:nvSpPr>
        <p:spPr/>
        <p:txBody>
          <a:bodyPr/>
          <a:lstStyle/>
          <a:p>
            <a:fld id="{DFF869A1-6E87-4DE5-925B-91371440BCD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Option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87075" y="987552"/>
            <a:ext cx="6400800" cy="1371600"/>
          </a:xfrm>
        </p:spPr>
        <p:txBody>
          <a:bodyPr/>
          <a:lstStyle>
            <a:lvl1pPr algn="l">
              <a:defRPr sz="3400">
                <a:solidFill>
                  <a:srgbClr val="FFFFFF"/>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587075" y="25146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rgbClr val="FFFFFF"/>
                </a:solidFill>
                <a:effectLst/>
                <a:uLnTx/>
                <a:uFillTx/>
                <a:latin typeface="Arial"/>
                <a:ea typeface="+mn-ea"/>
                <a:cs typeface="Arial"/>
              </a:defRPr>
            </a:lvl1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28E65C43-B0FD-4D62-B0C9-46C1C31A7B59}" type="datetimeFigureOut">
              <a:rPr lang="en-US" smtClean="0"/>
              <a:pPr/>
              <a:t>3/17/14</a:t>
            </a:fld>
            <a:endParaRPr lang="en-US"/>
          </a:p>
        </p:txBody>
      </p:sp>
      <p:sp>
        <p:nvSpPr>
          <p:cNvPr id="7" name="Slide Number Placeholder 6"/>
          <p:cNvSpPr>
            <a:spLocks noGrp="1"/>
          </p:cNvSpPr>
          <p:nvPr>
            <p:ph type="sldNum" sz="quarter" idx="12"/>
          </p:nvPr>
        </p:nvSpPr>
        <p:spPr/>
        <p:txBody>
          <a:bodyPr/>
          <a:lstStyle/>
          <a:p>
            <a:fld id="{AA8C3965-DFD5-4F29-8E3A-99A71FB8D330}" type="slidenum">
              <a:rPr lang="en-US" smtClean="0"/>
              <a:pPr/>
              <a:t>‹#›</a:t>
            </a:fld>
            <a:endParaRPr lang="en-US"/>
          </a:p>
        </p:txBody>
      </p:sp>
      <p:sp>
        <p:nvSpPr>
          <p:cNvPr id="11" name="Footer Placeholder 10"/>
          <p:cNvSpPr>
            <a:spLocks noGrp="1"/>
          </p:cNvSpPr>
          <p:nvPr>
            <p:ph type="ftr" sz="quarter" idx="13"/>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28E65C43-B0FD-4D62-B0C9-46C1C31A7B59}" type="datetimeFigureOut">
              <a:rPr lang="en-US" smtClean="0"/>
              <a:pPr/>
              <a:t>3/17/14</a:t>
            </a:fld>
            <a:endParaRPr lang="en-US"/>
          </a:p>
        </p:txBody>
      </p:sp>
      <p:sp>
        <p:nvSpPr>
          <p:cNvPr id="12" name="Slide Number Placeholder 11"/>
          <p:cNvSpPr>
            <a:spLocks noGrp="1"/>
          </p:cNvSpPr>
          <p:nvPr>
            <p:ph type="sldNum" sz="quarter" idx="13"/>
          </p:nvPr>
        </p:nvSpPr>
        <p:spPr/>
        <p:txBody>
          <a:bodyPr/>
          <a:lstStyle/>
          <a:p>
            <a:fld id="{AA8C3965-DFD5-4F29-8E3A-99A71FB8D330}" type="slidenum">
              <a:rPr lang="en-US" smtClean="0"/>
              <a:pPr/>
              <a:t>‹#›</a:t>
            </a:fld>
            <a:endParaRPr lang="en-US"/>
          </a:p>
        </p:txBody>
      </p:sp>
      <p:sp>
        <p:nvSpPr>
          <p:cNvPr id="13" name="Footer Placeholder 12"/>
          <p:cNvSpPr>
            <a:spLocks noGrp="1"/>
          </p:cNvSpPr>
          <p:nvPr>
            <p:ph type="ftr" sz="quarter" idx="14"/>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28E65C43-B0FD-4D62-B0C9-46C1C31A7B59}" type="datetimeFigureOut">
              <a:rPr lang="en-US" smtClean="0"/>
              <a:pPr/>
              <a:t>3/17/14</a:t>
            </a:fld>
            <a:endParaRPr lang="en-US"/>
          </a:p>
        </p:txBody>
      </p:sp>
      <p:sp>
        <p:nvSpPr>
          <p:cNvPr id="12" name="Slide Number Placeholder 11"/>
          <p:cNvSpPr>
            <a:spLocks noGrp="1"/>
          </p:cNvSpPr>
          <p:nvPr>
            <p:ph type="sldNum" sz="quarter" idx="13"/>
          </p:nvPr>
        </p:nvSpPr>
        <p:spPr/>
        <p:txBody>
          <a:bodyPr/>
          <a:lstStyle/>
          <a:p>
            <a:fld id="{AA8C3965-DFD5-4F29-8E3A-99A71FB8D330}" type="slidenum">
              <a:rPr lang="en-US" smtClean="0"/>
              <a:pPr/>
              <a:t>‹#›</a:t>
            </a:fld>
            <a:endParaRPr lang="en-US"/>
          </a:p>
        </p:txBody>
      </p:sp>
      <p:sp>
        <p:nvSpPr>
          <p:cNvPr id="13" name="Footer Placeholder 12"/>
          <p:cNvSpPr>
            <a:spLocks noGrp="1"/>
          </p:cNvSpPr>
          <p:nvPr>
            <p:ph type="ftr" sz="quarter" idx="14"/>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p>
            <a:fld id="{28E65C43-B0FD-4D62-B0C9-46C1C31A7B59}" type="datetimeFigureOut">
              <a:rPr lang="en-US" smtClean="0"/>
              <a:pPr/>
              <a:t>3/17/14</a:t>
            </a:fld>
            <a:endParaRPr lang="en-US"/>
          </a:p>
        </p:txBody>
      </p:sp>
      <p:sp>
        <p:nvSpPr>
          <p:cNvPr id="8" name="Slide Number Placeholder 7"/>
          <p:cNvSpPr>
            <a:spLocks noGrp="1"/>
          </p:cNvSpPr>
          <p:nvPr>
            <p:ph type="sldNum" sz="quarter" idx="12"/>
          </p:nvPr>
        </p:nvSpPr>
        <p:spPr/>
        <p:txBody>
          <a:bodyPr/>
          <a:lstStyle/>
          <a:p>
            <a:fld id="{AA8C3965-DFD5-4F29-8E3A-99A71FB8D330}" type="slidenum">
              <a:rPr lang="en-US" smtClean="0"/>
              <a:pPr/>
              <a:t>‹#›</a:t>
            </a:fld>
            <a:endParaRPr lang="en-US"/>
          </a:p>
        </p:txBody>
      </p:sp>
      <p:sp>
        <p:nvSpPr>
          <p:cNvPr id="9" name="Footer Placeholder 8"/>
          <p:cNvSpPr>
            <a:spLocks noGrp="1"/>
          </p:cNvSpPr>
          <p:nvPr>
            <p:ph type="ftr" sz="quarter" idx="13"/>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p:txBody>
          <a:bodyPr/>
          <a:lstStyle/>
          <a:p>
            <a:fld id="{28E65C43-B0FD-4D62-B0C9-46C1C31A7B59}" type="datetimeFigureOut">
              <a:rPr lang="en-US" smtClean="0"/>
              <a:pPr/>
              <a:t>3/17/14</a:t>
            </a:fld>
            <a:endParaRPr lang="en-US"/>
          </a:p>
        </p:txBody>
      </p:sp>
      <p:sp>
        <p:nvSpPr>
          <p:cNvPr id="7" name="Slide Number Placeholder 6"/>
          <p:cNvSpPr>
            <a:spLocks noGrp="1"/>
          </p:cNvSpPr>
          <p:nvPr>
            <p:ph type="sldNum" sz="quarter" idx="12"/>
          </p:nvPr>
        </p:nvSpPr>
        <p:spPr/>
        <p:txBody>
          <a:bodyPr/>
          <a:lstStyle/>
          <a:p>
            <a:fld id="{AA8C3965-DFD5-4F29-8E3A-99A71FB8D330}" type="slidenum">
              <a:rPr lang="en-US" smtClean="0"/>
              <a:pPr/>
              <a:t>‹#›</a:t>
            </a:fld>
            <a:endParaRPr lang="en-US"/>
          </a:p>
        </p:txBody>
      </p:sp>
      <p:sp>
        <p:nvSpPr>
          <p:cNvPr id="10" name="Footer Placeholder 9"/>
          <p:cNvSpPr>
            <a:spLocks noGrp="1"/>
          </p:cNvSpPr>
          <p:nvPr>
            <p:ph type="ftr" sz="quarter" idx="13"/>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p:txBody>
          <a:bodyPr/>
          <a:lstStyle/>
          <a:p>
            <a:fld id="{28E65C43-B0FD-4D62-B0C9-46C1C31A7B59}" type="datetimeFigureOut">
              <a:rPr lang="en-US" smtClean="0"/>
              <a:pPr/>
              <a:t>3/17/14</a:t>
            </a:fld>
            <a:endParaRPr lang="en-US"/>
          </a:p>
        </p:txBody>
      </p:sp>
      <p:sp>
        <p:nvSpPr>
          <p:cNvPr id="10" name="Slide Number Placeholder 9"/>
          <p:cNvSpPr>
            <a:spLocks noGrp="1"/>
          </p:cNvSpPr>
          <p:nvPr>
            <p:ph type="sldNum" sz="quarter" idx="12"/>
          </p:nvPr>
        </p:nvSpPr>
        <p:spPr/>
        <p:txBody>
          <a:bodyPr/>
          <a:lstStyle/>
          <a:p>
            <a:fld id="{AA8C3965-DFD5-4F29-8E3A-99A71FB8D330}" type="slidenum">
              <a:rPr lang="en-US" smtClean="0"/>
              <a:pPr/>
              <a:t>‹#›</a:t>
            </a:fld>
            <a:endParaRPr lang="en-US"/>
          </a:p>
        </p:txBody>
      </p:sp>
      <p:sp>
        <p:nvSpPr>
          <p:cNvPr id="11" name="Footer Placeholder 10"/>
          <p:cNvSpPr>
            <a:spLocks noGrp="1"/>
          </p:cNvSpPr>
          <p:nvPr>
            <p:ph type="ftr" sz="quarter" idx="13"/>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E65C43-B0FD-4D62-B0C9-46C1C31A7B59}" type="datetimeFigureOut">
              <a:rPr lang="en-US" smtClean="0"/>
              <a:pPr/>
              <a:t>3/17/14</a:t>
            </a:fld>
            <a:endParaRPr lang="en-US"/>
          </a:p>
        </p:txBody>
      </p:sp>
      <p:sp>
        <p:nvSpPr>
          <p:cNvPr id="5" name="Slide Number Placeholder 4"/>
          <p:cNvSpPr>
            <a:spLocks noGrp="1"/>
          </p:cNvSpPr>
          <p:nvPr>
            <p:ph type="sldNum" sz="quarter" idx="11"/>
          </p:nvPr>
        </p:nvSpPr>
        <p:spPr/>
        <p:txBody>
          <a:bodyPr/>
          <a:lstStyle/>
          <a:p>
            <a:fld id="{AA8C3965-DFD5-4F29-8E3A-99A71FB8D330}"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Layout No Ta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8E65C43-B0FD-4D62-B0C9-46C1C31A7B59}" type="datetimeFigureOut">
              <a:rPr lang="en-US" smtClean="0"/>
              <a:pPr/>
              <a:t>3/17/14</a:t>
            </a:fld>
            <a:endParaRPr lang="en-US"/>
          </a:p>
        </p:txBody>
      </p:sp>
      <p:sp>
        <p:nvSpPr>
          <p:cNvPr id="5" name="Slide Number Placeholder 4"/>
          <p:cNvSpPr>
            <a:spLocks noGrp="1"/>
          </p:cNvSpPr>
          <p:nvPr>
            <p:ph type="sldNum" sz="quarter" idx="12"/>
          </p:nvPr>
        </p:nvSpPr>
        <p:spPr/>
        <p:txBody>
          <a:bodyPr/>
          <a:lstStyle/>
          <a:p>
            <a:fld id="{AA8C3965-DFD5-4F29-8E3A-99A71FB8D33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p:spPr>
        <p:txBody>
          <a:bodyPr/>
          <a:lstStyle>
            <a:lvl1pPr>
              <a:defRPr/>
            </a:lvl1pPr>
          </a:lstStyle>
          <a:p>
            <a:fld id="{28E65C43-B0FD-4D62-B0C9-46C1C31A7B59}" type="datetimeFigureOut">
              <a:rPr lang="en-US" smtClean="0"/>
              <a:pPr/>
              <a:t>3/17/14</a:t>
            </a:fld>
            <a:endParaRPr 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AA8C3965-DFD5-4F29-8E3A-99A71FB8D330}" type="slidenum">
              <a:rPr lang="en-US" smtClean="0"/>
              <a:pPr/>
              <a:t>‹#›</a:t>
            </a:fld>
            <a:endParaRPr lang="en-US"/>
          </a:p>
        </p:txBody>
      </p:sp>
    </p:spTree>
    <p:extLst>
      <p:ext uri="{BB962C8B-B14F-4D97-AF65-F5344CB8AC3E}">
        <p14:creationId xmlns:p14="http://schemas.microsoft.com/office/powerpoint/2010/main" val="2175270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6556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914400"/>
            <a:ext cx="8229600" cy="53340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2133600" y="6477000"/>
            <a:ext cx="2133600" cy="228600"/>
          </a:xfrm>
        </p:spPr>
        <p:txBody>
          <a:bodyPr/>
          <a:lstStyle>
            <a:lvl1pPr>
              <a:defRPr/>
            </a:lvl1pPr>
          </a:lstStyle>
          <a:p>
            <a:fld id="{28E65C43-B0FD-4D62-B0C9-46C1C31A7B59}" type="datetimeFigureOut">
              <a:rPr lang="en-US" smtClean="0"/>
              <a:pPr/>
              <a:t>3/17/14</a:t>
            </a:fld>
            <a:endParaRPr lang="en-US"/>
          </a:p>
        </p:txBody>
      </p:sp>
      <p:sp>
        <p:nvSpPr>
          <p:cNvPr id="5" name="Footer Placeholder 4"/>
          <p:cNvSpPr>
            <a:spLocks noGrp="1"/>
          </p:cNvSpPr>
          <p:nvPr>
            <p:ph type="ftr" sz="quarter" idx="11"/>
          </p:nvPr>
        </p:nvSpPr>
        <p:spPr>
          <a:xfrm>
            <a:off x="4343400" y="6477000"/>
            <a:ext cx="28956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7315200" y="6472238"/>
            <a:ext cx="1371600" cy="233362"/>
          </a:xfrm>
        </p:spPr>
        <p:txBody>
          <a:bodyPr/>
          <a:lstStyle>
            <a:lvl1pPr>
              <a:defRPr/>
            </a:lvl1pPr>
          </a:lstStyle>
          <a:p>
            <a:fld id="{AA8C3965-DFD5-4F29-8E3A-99A71FB8D330}" type="slidenum">
              <a:rPr lang="en-US" smtClean="0"/>
              <a:pPr/>
              <a:t>‹#›</a:t>
            </a:fld>
            <a:endParaRPr lang="en-US"/>
          </a:p>
        </p:txBody>
      </p:sp>
    </p:spTree>
    <p:extLst>
      <p:ext uri="{BB962C8B-B14F-4D97-AF65-F5344CB8AC3E}">
        <p14:creationId xmlns:p14="http://schemas.microsoft.com/office/powerpoint/2010/main" val="312398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1" i="0">
                <a:latin typeface="Arial"/>
                <a:cs typeface="Aria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z="800">
                <a:latin typeface="Arial"/>
                <a:cs typeface="Arial"/>
              </a:defRPr>
            </a:lvl1pPr>
          </a:lstStyle>
          <a:p>
            <a:fld id="{B3015E67-BDA3-42C8-8C2B-3C2B4FEC64D0}" type="datetimeFigureOut">
              <a:rPr lang="en-US" smtClean="0"/>
              <a:pPr/>
              <a:t>3/17/14</a:t>
            </a:fld>
            <a:endParaRPr lang="en-US" dirty="0"/>
          </a:p>
        </p:txBody>
      </p:sp>
      <p:sp>
        <p:nvSpPr>
          <p:cNvPr id="8" name="Slide Number Placeholder 7"/>
          <p:cNvSpPr>
            <a:spLocks noGrp="1"/>
          </p:cNvSpPr>
          <p:nvPr>
            <p:ph type="sldNum" sz="quarter" idx="11"/>
          </p:nvPr>
        </p:nvSpPr>
        <p:spPr/>
        <p:txBody>
          <a:bodyPr/>
          <a:lstStyle>
            <a:lvl1pPr>
              <a:defRPr sz="800">
                <a:latin typeface="Arial"/>
                <a:cs typeface="Arial"/>
              </a:defRPr>
            </a:lvl1pPr>
          </a:lstStyle>
          <a:p>
            <a:fld id="{552D0825-D9CD-4102-9F7B-7B26CDE9B9A0}" type="slidenum">
              <a:rPr lang="en-US" smtClean="0"/>
              <a:pPr/>
              <a:t>‹#›</a:t>
            </a:fld>
            <a:endParaRPr lang="en-US" dirty="0"/>
          </a:p>
        </p:txBody>
      </p:sp>
      <p:sp>
        <p:nvSpPr>
          <p:cNvPr id="9" name="Footer Placeholder 8"/>
          <p:cNvSpPr>
            <a:spLocks noGrp="1"/>
          </p:cNvSpPr>
          <p:nvPr>
            <p:ph type="ftr" sz="quarter" idx="12"/>
          </p:nvPr>
        </p:nvSpPr>
        <p:spPr/>
        <p:txBody>
          <a:bodyPr/>
          <a:lstStyle>
            <a:lvl1pPr>
              <a:defRPr sz="800" b="0" i="0">
                <a:latin typeface="Arial"/>
                <a:cs typeface="Arial"/>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E65C43-B0FD-4D62-B0C9-46C1C31A7B59}" type="datetimeFigureOut">
              <a:rPr lang="en-US" smtClean="0"/>
              <a:pPr/>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C3965-DFD5-4F29-8E3A-99A71FB8D330}" type="slidenum">
              <a:rPr lang="en-US" smtClean="0"/>
              <a:pPr/>
              <a:t>‹#›</a:t>
            </a:fld>
            <a:endParaRPr lang="en-US"/>
          </a:p>
        </p:txBody>
      </p:sp>
    </p:spTree>
    <p:extLst>
      <p:ext uri="{BB962C8B-B14F-4D97-AF65-F5344CB8AC3E}">
        <p14:creationId xmlns:p14="http://schemas.microsoft.com/office/powerpoint/2010/main" val="176286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Date Placeholder 9"/>
          <p:cNvSpPr>
            <a:spLocks noGrp="1"/>
          </p:cNvSpPr>
          <p:nvPr>
            <p:ph type="dt" sz="half" idx="11"/>
          </p:nvPr>
        </p:nvSpPr>
        <p:spPr/>
        <p:txBody>
          <a:bodyPr/>
          <a:lstStyle/>
          <a:p>
            <a:fld id="{28E65C43-B0FD-4D62-B0C9-46C1C31A7B59}" type="datetimeFigureOut">
              <a:rPr lang="en-US" smtClean="0"/>
              <a:pPr/>
              <a:t>3/17/14</a:t>
            </a:fld>
            <a:endParaRPr lang="en-US"/>
          </a:p>
        </p:txBody>
      </p:sp>
      <p:sp>
        <p:nvSpPr>
          <p:cNvPr id="11" name="Slide Number Placeholder 10"/>
          <p:cNvSpPr>
            <a:spLocks noGrp="1"/>
          </p:cNvSpPr>
          <p:nvPr>
            <p:ph type="sldNum" sz="quarter" idx="12"/>
          </p:nvPr>
        </p:nvSpPr>
        <p:spPr/>
        <p:txBody>
          <a:bodyPr/>
          <a:lstStyle/>
          <a:p>
            <a:fld id="{AA8C3965-DFD5-4F29-8E3A-99A71FB8D330}" type="slidenum">
              <a:rPr lang="en-US" smtClean="0"/>
              <a:pPr/>
              <a:t>‹#›</a:t>
            </a:fld>
            <a:endParaRPr lang="en-US"/>
          </a:p>
        </p:txBody>
      </p:sp>
      <p:sp>
        <p:nvSpPr>
          <p:cNvPr id="12" name="Footer Placeholder 11"/>
          <p:cNvSpPr>
            <a:spLocks noGrp="1"/>
          </p:cNvSpPr>
          <p:nvPr>
            <p:ph type="ftr" sz="quarter" idx="13"/>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1"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8" name="Date Placeholder 7"/>
          <p:cNvSpPr>
            <a:spLocks noGrp="1"/>
          </p:cNvSpPr>
          <p:nvPr>
            <p:ph type="dt" sz="half" idx="12"/>
          </p:nvPr>
        </p:nvSpPr>
        <p:spPr/>
        <p:txBody>
          <a:bodyPr/>
          <a:lstStyle/>
          <a:p>
            <a:fld id="{28E65C43-B0FD-4D62-B0C9-46C1C31A7B59}" type="datetimeFigureOut">
              <a:rPr lang="en-US" smtClean="0"/>
              <a:pPr/>
              <a:t>3/17/14</a:t>
            </a:fld>
            <a:endParaRPr lang="en-US"/>
          </a:p>
        </p:txBody>
      </p:sp>
      <p:sp>
        <p:nvSpPr>
          <p:cNvPr id="9" name="Slide Number Placeholder 8"/>
          <p:cNvSpPr>
            <a:spLocks noGrp="1"/>
          </p:cNvSpPr>
          <p:nvPr>
            <p:ph type="sldNum" sz="quarter" idx="13"/>
          </p:nvPr>
        </p:nvSpPr>
        <p:spPr/>
        <p:txBody>
          <a:bodyPr/>
          <a:lstStyle/>
          <a:p>
            <a:fld id="{AA8C3965-DFD5-4F29-8E3A-99A71FB8D330}" type="slidenum">
              <a:rPr lang="en-US" smtClean="0"/>
              <a:pPr/>
              <a:t>‹#›</a:t>
            </a:fld>
            <a:endParaRPr lang="en-US"/>
          </a:p>
        </p:txBody>
      </p:sp>
      <p:sp>
        <p:nvSpPr>
          <p:cNvPr id="12" name="Footer Placeholder 11"/>
          <p:cNvSpPr>
            <a:spLocks noGrp="1"/>
          </p:cNvSpPr>
          <p:nvPr>
            <p:ph type="ftr" sz="quarter" idx="14"/>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Date Placeholder 4"/>
          <p:cNvSpPr>
            <a:spLocks noGrp="1"/>
          </p:cNvSpPr>
          <p:nvPr>
            <p:ph type="dt" sz="half" idx="11"/>
          </p:nvPr>
        </p:nvSpPr>
        <p:spPr/>
        <p:txBody>
          <a:bodyPr/>
          <a:lstStyle/>
          <a:p>
            <a:fld id="{28E65C43-B0FD-4D62-B0C9-46C1C31A7B59}" type="datetimeFigureOut">
              <a:rPr lang="en-US" smtClean="0"/>
              <a:pPr/>
              <a:t>3/17/14</a:t>
            </a:fld>
            <a:endParaRPr lang="en-US"/>
          </a:p>
        </p:txBody>
      </p:sp>
      <p:sp>
        <p:nvSpPr>
          <p:cNvPr id="6" name="Slide Number Placeholder 5"/>
          <p:cNvSpPr>
            <a:spLocks noGrp="1"/>
          </p:cNvSpPr>
          <p:nvPr>
            <p:ph type="sldNum" sz="quarter" idx="12"/>
          </p:nvPr>
        </p:nvSpPr>
        <p:spPr/>
        <p:txBody>
          <a:bodyPr/>
          <a:lstStyle/>
          <a:p>
            <a:fld id="{AA8C3965-DFD5-4F29-8E3A-99A71FB8D330}" type="slidenum">
              <a:rPr lang="en-US" smtClean="0"/>
              <a:pPr/>
              <a:t>‹#›</a:t>
            </a:fld>
            <a:endParaRPr lang="en-US"/>
          </a:p>
        </p:txBody>
      </p:sp>
      <p:sp>
        <p:nvSpPr>
          <p:cNvPr id="8" name="Footer Placeholder 7"/>
          <p:cNvSpPr>
            <a:spLocks noGrp="1"/>
          </p:cNvSpPr>
          <p:nvPr>
            <p:ph type="ftr" sz="quarter" idx="13"/>
          </p:nvPr>
        </p:nvSpPr>
        <p:spPr/>
        <p:txBody>
          <a:bodyPr/>
          <a:lstStyle/>
          <a:p>
            <a:endParaRPr lang="en-US"/>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28E65C43-B0FD-4D62-B0C9-46C1C31A7B59}" type="datetimeFigureOut">
              <a:rPr lang="en-US" smtClean="0"/>
              <a:pPr/>
              <a:t>3/17/14</a:t>
            </a:fld>
            <a:endParaRPr lang="en-US"/>
          </a:p>
        </p:txBody>
      </p:sp>
      <p:sp>
        <p:nvSpPr>
          <p:cNvPr id="6" name="Slide Number Placeholder 5"/>
          <p:cNvSpPr>
            <a:spLocks noGrp="1"/>
          </p:cNvSpPr>
          <p:nvPr>
            <p:ph type="sldNum" sz="quarter" idx="11"/>
          </p:nvPr>
        </p:nvSpPr>
        <p:spPr/>
        <p:txBody>
          <a:bodyPr/>
          <a:lstStyle/>
          <a:p>
            <a:fld id="{AA8C3965-DFD5-4F29-8E3A-99A71FB8D330}"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E65C43-B0FD-4D62-B0C9-46C1C31A7B59}" type="datetimeFigureOut">
              <a:rPr lang="en-US" smtClean="0"/>
              <a:pPr/>
              <a:t>3/17/14</a:t>
            </a:fld>
            <a:endParaRPr lang="en-US"/>
          </a:p>
        </p:txBody>
      </p:sp>
      <p:sp>
        <p:nvSpPr>
          <p:cNvPr id="6" name="Slide Number Placeholder 5"/>
          <p:cNvSpPr>
            <a:spLocks noGrp="1"/>
          </p:cNvSpPr>
          <p:nvPr>
            <p:ph type="sldNum" sz="quarter" idx="11"/>
          </p:nvPr>
        </p:nvSpPr>
        <p:spPr/>
        <p:txBody>
          <a:bodyPr/>
          <a:lstStyle/>
          <a:p>
            <a:fld id="{AA8C3965-DFD5-4F29-8E3A-99A71FB8D330}" type="slidenum">
              <a:rPr lang="en-US" smtClean="0"/>
              <a:pP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28E65C43-B0FD-4D62-B0C9-46C1C31A7B59}" type="datetimeFigureOut">
              <a:rPr lang="en-US" smtClean="0"/>
              <a:pPr/>
              <a:t>3/17/14</a:t>
            </a:fld>
            <a:endParaRPr lang="en-US"/>
          </a:p>
        </p:txBody>
      </p:sp>
      <p:sp>
        <p:nvSpPr>
          <p:cNvPr id="10" name="Slide Number Placeholder 9"/>
          <p:cNvSpPr>
            <a:spLocks noGrp="1"/>
          </p:cNvSpPr>
          <p:nvPr>
            <p:ph type="sldNum" sz="quarter" idx="11"/>
          </p:nvPr>
        </p:nvSpPr>
        <p:spPr/>
        <p:txBody>
          <a:bodyPr/>
          <a:lstStyle/>
          <a:p>
            <a:fld id="{AA8C3965-DFD5-4F29-8E3A-99A71FB8D330}"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28E65C43-B0FD-4D62-B0C9-46C1C31A7B59}" type="datetimeFigureOut">
              <a:rPr lang="en-US" smtClean="0"/>
              <a:pPr/>
              <a:t>3/17/14</a:t>
            </a:fld>
            <a:endParaRPr lang="en-US"/>
          </a:p>
        </p:txBody>
      </p:sp>
      <p:sp>
        <p:nvSpPr>
          <p:cNvPr id="7" name="Slide Number Placeholder 6"/>
          <p:cNvSpPr>
            <a:spLocks noGrp="1"/>
          </p:cNvSpPr>
          <p:nvPr>
            <p:ph type="sldNum" sz="quarter" idx="12"/>
          </p:nvPr>
        </p:nvSpPr>
        <p:spPr/>
        <p:txBody>
          <a:bodyPr/>
          <a:lstStyle/>
          <a:p>
            <a:fld id="{AA8C3965-DFD5-4F29-8E3A-99A71FB8D330}" type="slidenum">
              <a:rPr lang="en-US" smtClean="0"/>
              <a:pPr/>
              <a:t>‹#›</a:t>
            </a:fld>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23"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Footer Placeholder 10"/>
          <p:cNvSpPr>
            <a:spLocks noGrp="1"/>
          </p:cNvSpPr>
          <p:nvPr>
            <p:ph type="ftr" sz="quarter" idx="3"/>
          </p:nvPr>
        </p:nvSpPr>
        <p:spPr>
          <a:xfrm>
            <a:off x="457200" y="6505003"/>
            <a:ext cx="2895600" cy="182880"/>
          </a:xfrm>
          <a:prstGeom prst="rect">
            <a:avLst/>
          </a:prstGeom>
        </p:spPr>
        <p:txBody>
          <a:bodyPr vert="horz" lIns="91440" tIns="0" rIns="91440" bIns="0" rtlCol="0" anchor="ctr"/>
          <a:lstStyle>
            <a:lvl1pPr algn="l">
              <a:defRPr sz="800" b="0" i="0">
                <a:solidFill>
                  <a:srgbClr val="717171"/>
                </a:solidFill>
                <a:latin typeface="Arial"/>
                <a:cs typeface="Arial"/>
              </a:defRPr>
            </a:lvl1pPr>
          </a:lstStyle>
          <a:p>
            <a:endParaRPr lang="en-US"/>
          </a:p>
        </p:txBody>
      </p:sp>
      <p:sp>
        <p:nvSpPr>
          <p:cNvPr id="12" name="Date Placeholder 11"/>
          <p:cNvSpPr>
            <a:spLocks noGrp="1"/>
          </p:cNvSpPr>
          <p:nvPr>
            <p:ph type="dt" sz="half" idx="2"/>
          </p:nvPr>
        </p:nvSpPr>
        <p:spPr>
          <a:xfrm>
            <a:off x="457200" y="6322123"/>
            <a:ext cx="1828800" cy="182880"/>
          </a:xfrm>
          <a:prstGeom prst="rect">
            <a:avLst/>
          </a:prstGeom>
        </p:spPr>
        <p:txBody>
          <a:bodyPr vert="horz" lIns="91440" tIns="0" rIns="91440" bIns="0" rtlCol="0" anchor="ctr"/>
          <a:lstStyle>
            <a:lvl1pPr algn="l">
              <a:defRPr sz="800" b="0" i="0">
                <a:solidFill>
                  <a:srgbClr val="717171"/>
                </a:solidFill>
                <a:latin typeface="Arial"/>
                <a:cs typeface="Arial"/>
              </a:defRPr>
            </a:lvl1pPr>
          </a:lstStyle>
          <a:p>
            <a:fld id="{28E65C43-B0FD-4D62-B0C9-46C1C31A7B59}" type="datetimeFigureOut">
              <a:rPr lang="en-US" smtClean="0"/>
              <a:pPr/>
              <a:t>3/17/14</a:t>
            </a:fld>
            <a:endParaRPr lang="en-US"/>
          </a:p>
        </p:txBody>
      </p:sp>
      <p:sp>
        <p:nvSpPr>
          <p:cNvPr id="13" name="Slide Number Placeholder 12"/>
          <p:cNvSpPr>
            <a:spLocks noGrp="1"/>
          </p:cNvSpPr>
          <p:nvPr>
            <p:ph type="sldNum" sz="quarter" idx="4"/>
          </p:nvPr>
        </p:nvSpPr>
        <p:spPr>
          <a:xfrm>
            <a:off x="457200" y="6141148"/>
            <a:ext cx="365760" cy="182880"/>
          </a:xfrm>
          <a:prstGeom prst="rect">
            <a:avLst/>
          </a:prstGeom>
        </p:spPr>
        <p:txBody>
          <a:bodyPr vert="horz" lIns="91440" tIns="0" rIns="0" bIns="0" rtlCol="0" anchor="t" anchorCtr="0"/>
          <a:lstStyle>
            <a:lvl1pPr algn="l">
              <a:defRPr sz="800" b="0" i="0">
                <a:solidFill>
                  <a:srgbClr val="717171"/>
                </a:solidFill>
                <a:latin typeface="Arial"/>
                <a:cs typeface="Arial"/>
              </a:defRPr>
            </a:lvl1pPr>
          </a:lstStyle>
          <a:p>
            <a:fld id="{AA8C3965-DFD5-4F29-8E3A-99A71FB8D330}" type="slidenum">
              <a:rPr lang="en-US" smtClean="0"/>
              <a:pPr/>
              <a:t>‹#›</a:t>
            </a:fld>
            <a:endParaRPr lang="en-US"/>
          </a:p>
        </p:txBody>
      </p:sp>
      <p:pic>
        <p:nvPicPr>
          <p:cNvPr id="8" name="Picture 7" descr="CARE_VERT_1c_REV.png"/>
          <p:cNvPicPr>
            <a:picLocks noChangeAspect="1"/>
          </p:cNvPicPr>
          <p:nvPr/>
        </p:nvPicPr>
        <p:blipFill>
          <a:blip r:embed="rId23" cstate="print"/>
          <a:stretch>
            <a:fillRect/>
          </a:stretch>
        </p:blipFill>
        <p:spPr>
          <a:xfrm>
            <a:off x="8327120" y="167640"/>
            <a:ext cx="535796" cy="670560"/>
          </a:xfrm>
          <a:prstGeom prst="rect">
            <a:avLst/>
          </a:prstGeom>
        </p:spPr>
      </p:pic>
      <p:sp>
        <p:nvSpPr>
          <p:cNvPr id="9" name="TextBox 8"/>
          <p:cNvSpPr txBox="1"/>
          <p:nvPr/>
        </p:nvSpPr>
        <p:spPr>
          <a:xfrm>
            <a:off x="9338877" y="616022"/>
            <a:ext cx="184666" cy="369332"/>
          </a:xfrm>
          <a:prstGeom prst="rect">
            <a:avLst/>
          </a:prstGeom>
          <a:noFill/>
        </p:spPr>
        <p:txBody>
          <a:bodyPr wrap="none" rtlCol="0">
            <a:spAutoFit/>
          </a:bodyPr>
          <a:lstStyle/>
          <a:p>
            <a:endParaRPr lang="en-US" dirty="0"/>
          </a:p>
        </p:txBody>
      </p:sp>
      <p:sp>
        <p:nvSpPr>
          <p:cNvPr id="10" name="Rectangle 12"/>
          <p:cNvSpPr>
            <a:spLocks noChangeArrowheads="1"/>
          </p:cNvSpPr>
          <p:nvPr/>
        </p:nvSpPr>
        <p:spPr bwMode="auto">
          <a:xfrm>
            <a:off x="1768475" y="6669088"/>
            <a:ext cx="1741488"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p>
            <a:pPr defTabSz="814388" eaLnBrk="0" hangingPunct="0"/>
            <a:r>
              <a:rPr lang="en-US" sz="700" dirty="0">
                <a:solidFill>
                  <a:srgbClr val="808080"/>
                </a:solidFill>
              </a:rPr>
              <a:t>© 2005, CARE USA. All rights reserved.</a:t>
            </a:r>
          </a:p>
        </p:txBody>
      </p:sp>
      <p:sp>
        <p:nvSpPr>
          <p:cNvPr id="14" name="Text Box 15"/>
          <p:cNvSpPr txBox="1">
            <a:spLocks noChangeArrowheads="1"/>
          </p:cNvSpPr>
          <p:nvPr/>
        </p:nvSpPr>
        <p:spPr bwMode="auto">
          <a:xfrm>
            <a:off x="8013700" y="6396038"/>
            <a:ext cx="766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Page </a:t>
            </a:r>
            <a:fld id="{5CE64D1A-6EF2-48BC-BAB8-1CC92FB61F09}" type="slidenum">
              <a:rPr lang="en-US" sz="1200"/>
              <a:pPr/>
              <a:t>‹#›</a:t>
            </a:fld>
            <a:endParaRPr lang="en-US" sz="1200"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srgbClr val="FFFFFF"/>
          </a:solidFill>
          <a:effectLst/>
          <a:uLnTx/>
          <a:uFillTx/>
          <a:latin typeface="Arial"/>
          <a:ea typeface="+mn-ea"/>
          <a:cs typeface="Arial"/>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ar.gy/socialguide"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Telling Your Digital Story</a:t>
            </a:r>
            <a:endParaRPr lang="en-US" dirty="0"/>
          </a:p>
        </p:txBody>
      </p:sp>
      <p:sp>
        <p:nvSpPr>
          <p:cNvPr id="4" name="Subtitle 3"/>
          <p:cNvSpPr>
            <a:spLocks noGrp="1"/>
          </p:cNvSpPr>
          <p:nvPr>
            <p:ph type="subTitle" idx="1"/>
          </p:nvPr>
        </p:nvSpPr>
        <p:spPr>
          <a:xfrm>
            <a:off x="-304800" y="2286000"/>
            <a:ext cx="9067800" cy="3505200"/>
          </a:xfrm>
        </p:spPr>
        <p:txBody>
          <a:bodyPr>
            <a:normAutofit/>
          </a:bodyPr>
          <a:lstStyle/>
          <a:p>
            <a:pPr algn="ctr"/>
            <a:r>
              <a:rPr lang="en-US" sz="2800" dirty="0" smtClean="0"/>
              <a:t>Kiera Stein</a:t>
            </a:r>
          </a:p>
          <a:p>
            <a:pPr algn="ctr"/>
            <a:r>
              <a:rPr lang="en-US" sz="2800" dirty="0" smtClean="0"/>
              <a:t>Web Content and Social Media Manager, CARE</a:t>
            </a:r>
          </a:p>
          <a:p>
            <a:pPr algn="ctr"/>
            <a:r>
              <a:rPr lang="en-US" sz="2800" dirty="0" smtClean="0"/>
              <a:t>@</a:t>
            </a:r>
            <a:r>
              <a:rPr lang="en-US" sz="2800" dirty="0" err="1" smtClean="0"/>
              <a:t>KieraStein</a:t>
            </a:r>
            <a:endParaRPr lang="en-US" sz="2800" dirty="0" smtClean="0"/>
          </a:p>
          <a:p>
            <a:pPr algn="ctr"/>
            <a:r>
              <a:rPr lang="en-US" sz="2800" dirty="0" smtClean="0"/>
              <a:t>@CARE</a:t>
            </a:r>
            <a:endParaRPr lang="en-US" sz="2800" dirty="0"/>
          </a:p>
        </p:txBody>
      </p:sp>
    </p:spTree>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229600" cy="1981200"/>
          </a:xfrm>
        </p:spPr>
        <p:txBody>
          <a:bodyPr>
            <a:normAutofit/>
          </a:bodyPr>
          <a:lstStyle/>
          <a:p>
            <a:pPr>
              <a:buNone/>
            </a:pPr>
            <a:r>
              <a:rPr lang="en-US" sz="1800" b="1" dirty="0" smtClean="0"/>
              <a:t>Start today!</a:t>
            </a:r>
          </a:p>
          <a:p>
            <a:r>
              <a:rPr lang="en-US" sz="1800" dirty="0" smtClean="0"/>
              <a:t>Use </a:t>
            </a:r>
            <a:r>
              <a:rPr lang="en-US" sz="1800" dirty="0" err="1" smtClean="0"/>
              <a:t>hashtag</a:t>
            </a:r>
            <a:r>
              <a:rPr lang="en-US" sz="1800" dirty="0" smtClean="0"/>
              <a:t> #CARENCC</a:t>
            </a:r>
          </a:p>
          <a:p>
            <a:r>
              <a:rPr lang="en-US" sz="1800" dirty="0" smtClean="0"/>
              <a:t>Reference your social media guide in your conference packet, or access it online at </a:t>
            </a:r>
            <a:r>
              <a:rPr lang="en-US" sz="1800" dirty="0" smtClean="0">
                <a:hlinkClick r:id="rId3"/>
              </a:rPr>
              <a:t>http://ar.gy/socialguide</a:t>
            </a:r>
            <a:endParaRPr lang="en-US" sz="1800" dirty="0" smtClean="0"/>
          </a:p>
          <a:p>
            <a:r>
              <a:rPr lang="en-US" sz="1800" dirty="0" smtClean="0"/>
              <a:t>Today, tweet  stories, facts and quotes that inspire you, and accompanying photos and videos. </a:t>
            </a:r>
            <a:endParaRPr lang="en-US" dirty="0" smtClean="0"/>
          </a:p>
          <a:p>
            <a:endParaRPr lang="en-US" dirty="0"/>
          </a:p>
        </p:txBody>
      </p:sp>
      <p:sp>
        <p:nvSpPr>
          <p:cNvPr id="5" name="TextBox 4"/>
          <p:cNvSpPr txBox="1"/>
          <p:nvPr/>
        </p:nvSpPr>
        <p:spPr>
          <a:xfrm>
            <a:off x="5029200" y="3276600"/>
            <a:ext cx="4114800" cy="2862322"/>
          </a:xfrm>
          <a:prstGeom prst="rect">
            <a:avLst/>
          </a:prstGeom>
          <a:noFill/>
        </p:spPr>
        <p:txBody>
          <a:bodyPr wrap="square" rtlCol="0">
            <a:spAutoFit/>
          </a:bodyPr>
          <a:lstStyle/>
          <a:p>
            <a:r>
              <a:rPr lang="en-US" dirty="0" smtClean="0">
                <a:solidFill>
                  <a:srgbClr val="FF0000"/>
                </a:solidFill>
              </a:rPr>
              <a:t>Today, Sally tweeted quotes that inspired her from keynote speakers. During her issue sessions, she tweeted facts about violence against women that made a strong argument for the need for change. She exchanged contact info with new friends she made, and they connected on social media right away.  One of them was even awarded CARE’s “I Am Powerful” award! </a:t>
            </a:r>
            <a:endParaRPr lang="en-US" dirty="0">
              <a:solidFill>
                <a:srgbClr val="FF0000"/>
              </a:solidFill>
            </a:endParaRPr>
          </a:p>
        </p:txBody>
      </p:sp>
      <p:pic>
        <p:nvPicPr>
          <p:cNvPr id="36866" name="Picture 2"/>
          <p:cNvPicPr>
            <a:picLocks noChangeAspect="1" noChangeArrowheads="1"/>
          </p:cNvPicPr>
          <p:nvPr/>
        </p:nvPicPr>
        <p:blipFill>
          <a:blip r:embed="rId4" cstate="print"/>
          <a:srcRect/>
          <a:stretch>
            <a:fillRect/>
          </a:stretch>
        </p:blipFill>
        <p:spPr bwMode="auto">
          <a:xfrm>
            <a:off x="228600" y="3962400"/>
            <a:ext cx="4572000" cy="2600587"/>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229600" cy="2209800"/>
          </a:xfrm>
        </p:spPr>
        <p:txBody>
          <a:bodyPr>
            <a:normAutofit/>
          </a:bodyPr>
          <a:lstStyle/>
          <a:p>
            <a:pPr>
              <a:buNone/>
            </a:pPr>
            <a:r>
              <a:rPr lang="en-US" sz="1800" b="1" dirty="0" smtClean="0"/>
              <a:t>Tell your lobbying story tomorrow</a:t>
            </a:r>
          </a:p>
          <a:p>
            <a:r>
              <a:rPr lang="en-US" sz="1800" dirty="0" smtClean="0"/>
              <a:t>In kindergarten you learned a good story has a beginning, middle and an end. This is no different.</a:t>
            </a:r>
          </a:p>
          <a:p>
            <a:pPr lvl="1"/>
            <a:r>
              <a:rPr lang="en-US" sz="1400" b="1" dirty="0" smtClean="0"/>
              <a:t>Beginning: </a:t>
            </a:r>
            <a:r>
              <a:rPr lang="en-US" sz="1400" dirty="0" smtClean="0"/>
              <a:t>You’re en route to Capitol Hill! What do you want to accomplish today?</a:t>
            </a:r>
          </a:p>
          <a:p>
            <a:pPr lvl="1"/>
            <a:r>
              <a:rPr lang="en-US" sz="1400" b="1" dirty="0" smtClean="0"/>
              <a:t>Middle: </a:t>
            </a:r>
            <a:r>
              <a:rPr lang="en-US" sz="1400" dirty="0" smtClean="0"/>
              <a:t>You’re at Senator John Doe’s office. What are you asking him to do?</a:t>
            </a:r>
          </a:p>
          <a:p>
            <a:pPr lvl="1"/>
            <a:r>
              <a:rPr lang="en-US" sz="1400" b="1" dirty="0" smtClean="0"/>
              <a:t>End: </a:t>
            </a:r>
            <a:r>
              <a:rPr lang="en-US" sz="1400" dirty="0" smtClean="0"/>
              <a:t>What did John say? If he said yes, tell us what important implications it will have. If he said no or that he needs to consider it, how will you follow up? What will you do to make sure this issue remains an important one in Congress?</a:t>
            </a:r>
          </a:p>
          <a:p>
            <a:pPr>
              <a:buNone/>
            </a:pPr>
            <a:endParaRPr lang="en-US" dirty="0" smtClean="0"/>
          </a:p>
          <a:p>
            <a:endParaRPr lang="en-US" dirty="0"/>
          </a:p>
        </p:txBody>
      </p:sp>
      <p:sp>
        <p:nvSpPr>
          <p:cNvPr id="5" name="TextBox 4"/>
          <p:cNvSpPr txBox="1"/>
          <p:nvPr/>
        </p:nvSpPr>
        <p:spPr>
          <a:xfrm>
            <a:off x="5105400" y="4267200"/>
            <a:ext cx="4038600" cy="1477328"/>
          </a:xfrm>
          <a:prstGeom prst="rect">
            <a:avLst/>
          </a:prstGeom>
          <a:noFill/>
        </p:spPr>
        <p:txBody>
          <a:bodyPr wrap="square" rtlCol="0">
            <a:spAutoFit/>
          </a:bodyPr>
          <a:lstStyle/>
          <a:p>
            <a:r>
              <a:rPr lang="en-US" dirty="0" smtClean="0">
                <a:solidFill>
                  <a:srgbClr val="FF0000"/>
                </a:solidFill>
              </a:rPr>
              <a:t>On March 6, Sally asked 5 Members of  Congress to co-sponsor IVAWA, and three of them said yes! She tweeted about her meetings and posted photos on Facebook and Twitter. </a:t>
            </a:r>
            <a:endParaRPr lang="en-US" dirty="0">
              <a:solidFill>
                <a:srgbClr val="FF0000"/>
              </a:solidFill>
            </a:endParaRPr>
          </a:p>
        </p:txBody>
      </p:sp>
      <p:pic>
        <p:nvPicPr>
          <p:cNvPr id="35842" name="Picture 2"/>
          <p:cNvPicPr>
            <a:picLocks noChangeAspect="1" noChangeArrowheads="1"/>
          </p:cNvPicPr>
          <p:nvPr/>
        </p:nvPicPr>
        <p:blipFill>
          <a:blip r:embed="rId3" cstate="print"/>
          <a:srcRect/>
          <a:stretch>
            <a:fillRect/>
          </a:stretch>
        </p:blipFill>
        <p:spPr bwMode="auto">
          <a:xfrm>
            <a:off x="152399" y="3733800"/>
            <a:ext cx="4611865" cy="25908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229600" cy="2209800"/>
          </a:xfrm>
        </p:spPr>
        <p:txBody>
          <a:bodyPr>
            <a:normAutofit/>
          </a:bodyPr>
          <a:lstStyle/>
          <a:p>
            <a:pPr>
              <a:buNone/>
            </a:pPr>
            <a:r>
              <a:rPr lang="en-US" sz="1800" b="1" dirty="0" smtClean="0"/>
              <a:t>Keep the momentum going when you get home</a:t>
            </a:r>
          </a:p>
          <a:p>
            <a:r>
              <a:rPr lang="en-US" sz="1800" dirty="0" smtClean="0"/>
              <a:t>Contact your CARE Action Network representative and read your CARE emails</a:t>
            </a:r>
          </a:p>
          <a:p>
            <a:r>
              <a:rPr lang="en-US" sz="1800" dirty="0" smtClean="0"/>
              <a:t>Raise awareness in your community via social media</a:t>
            </a:r>
          </a:p>
          <a:p>
            <a:r>
              <a:rPr lang="en-US" sz="1800" dirty="0" smtClean="0"/>
              <a:t>Set goals and put a plan into action!</a:t>
            </a:r>
          </a:p>
          <a:p>
            <a:pPr>
              <a:buNone/>
            </a:pPr>
            <a:endParaRPr lang="en-US" sz="1800" dirty="0" smtClean="0"/>
          </a:p>
          <a:p>
            <a:pPr>
              <a:buNone/>
            </a:pPr>
            <a:endParaRPr lang="en-US" dirty="0" smtClean="0"/>
          </a:p>
          <a:p>
            <a:endParaRPr lang="en-US" dirty="0"/>
          </a:p>
        </p:txBody>
      </p:sp>
      <p:sp>
        <p:nvSpPr>
          <p:cNvPr id="5" name="TextBox 4"/>
          <p:cNvSpPr txBox="1"/>
          <p:nvPr/>
        </p:nvSpPr>
        <p:spPr>
          <a:xfrm>
            <a:off x="2438400" y="3657600"/>
            <a:ext cx="5334000" cy="2031325"/>
          </a:xfrm>
          <a:prstGeom prst="rect">
            <a:avLst/>
          </a:prstGeom>
          <a:noFill/>
        </p:spPr>
        <p:txBody>
          <a:bodyPr wrap="square" rtlCol="0">
            <a:spAutoFit/>
          </a:bodyPr>
          <a:lstStyle/>
          <a:p>
            <a:r>
              <a:rPr lang="en-US" dirty="0" smtClean="0">
                <a:solidFill>
                  <a:srgbClr val="FF0000"/>
                </a:solidFill>
              </a:rPr>
              <a:t>When Sally returned home she shared what she’d learned at the CARE Conference with the women at the shelter. She worked with her CAN rep to hold a panel discussion in her community about the impact of violence against women both in the U.S. and abroad. She kept in touch with all of her NCC friends, and they helped her promote the event.</a:t>
            </a:r>
            <a:endParaRPr lang="en-US" dirty="0">
              <a:solidFill>
                <a:srgbClr val="FF0000"/>
              </a:solidFill>
            </a:endParaRPr>
          </a:p>
        </p:txBody>
      </p:sp>
      <p:pic>
        <p:nvPicPr>
          <p:cNvPr id="6" name="Picture 5" descr="Sally.jpg"/>
          <p:cNvPicPr>
            <a:picLocks noChangeAspect="1"/>
          </p:cNvPicPr>
          <p:nvPr/>
        </p:nvPicPr>
        <p:blipFill>
          <a:blip r:embed="rId3" cstate="print"/>
          <a:stretch>
            <a:fillRect/>
          </a:stretch>
        </p:blipFill>
        <p:spPr>
          <a:xfrm>
            <a:off x="0" y="3695700"/>
            <a:ext cx="1832274" cy="3162300"/>
          </a:xfrm>
          <a:prstGeom prst="rect">
            <a:avLst/>
          </a:prstGeom>
        </p:spPr>
      </p:pic>
      <p:pic>
        <p:nvPicPr>
          <p:cNvPr id="37890" name="Picture 2"/>
          <p:cNvPicPr>
            <a:picLocks noChangeAspect="1" noChangeArrowheads="1"/>
          </p:cNvPicPr>
          <p:nvPr/>
        </p:nvPicPr>
        <p:blipFill>
          <a:blip r:embed="rId4" cstate="print"/>
          <a:srcRect/>
          <a:stretch>
            <a:fillRect/>
          </a:stretch>
        </p:blipFill>
        <p:spPr bwMode="auto">
          <a:xfrm>
            <a:off x="228600" y="3352800"/>
            <a:ext cx="1466850" cy="84772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big deal about social media anyway?</a:t>
            </a:r>
            <a:endParaRPr lang="en-US" dirty="0"/>
          </a:p>
        </p:txBody>
      </p:sp>
      <p:sp>
        <p:nvSpPr>
          <p:cNvPr id="3" name="Content Placeholder 2"/>
          <p:cNvSpPr>
            <a:spLocks noGrp="1"/>
          </p:cNvSpPr>
          <p:nvPr>
            <p:ph idx="1"/>
          </p:nvPr>
        </p:nvSpPr>
        <p:spPr/>
        <p:txBody>
          <a:bodyPr>
            <a:normAutofit fontScale="92500" lnSpcReduction="20000"/>
          </a:bodyPr>
          <a:lstStyle/>
          <a:p>
            <a:pPr>
              <a:defRPr/>
            </a:pPr>
            <a:endParaRPr lang="en-US" dirty="0"/>
          </a:p>
          <a:p>
            <a:pPr>
              <a:lnSpc>
                <a:spcPct val="110000"/>
              </a:lnSpc>
              <a:buFont typeface="Arial" pitchFamily="34" charset="0"/>
              <a:buChar char="•"/>
              <a:defRPr/>
            </a:pPr>
            <a:r>
              <a:rPr lang="en-US" dirty="0"/>
              <a:t>  Social media is the #1 activity on the web</a:t>
            </a:r>
          </a:p>
          <a:p>
            <a:pPr>
              <a:lnSpc>
                <a:spcPct val="110000"/>
              </a:lnSpc>
              <a:defRPr/>
            </a:pPr>
            <a:endParaRPr lang="en-US" dirty="0"/>
          </a:p>
          <a:p>
            <a:pPr>
              <a:lnSpc>
                <a:spcPct val="110000"/>
              </a:lnSpc>
              <a:buFont typeface="Arial" pitchFamily="34" charset="0"/>
              <a:buChar char="•"/>
              <a:defRPr/>
            </a:pPr>
            <a:r>
              <a:rPr lang="en-US" dirty="0"/>
              <a:t>  68% of people will learn more about a charity if they see a friend </a:t>
            </a:r>
            <a:r>
              <a:rPr lang="en-US" dirty="0" smtClean="0"/>
              <a:t>posting </a:t>
            </a:r>
            <a:r>
              <a:rPr lang="en-US" dirty="0"/>
              <a:t>about it on social media </a:t>
            </a:r>
          </a:p>
          <a:p>
            <a:pPr marL="0" indent="0">
              <a:lnSpc>
                <a:spcPct val="110000"/>
              </a:lnSpc>
              <a:buNone/>
              <a:defRPr/>
            </a:pPr>
            <a:r>
              <a:rPr lang="en-US" dirty="0"/>
              <a:t>	-  39% would donate to the </a:t>
            </a:r>
            <a:r>
              <a:rPr lang="en-US" dirty="0" smtClean="0"/>
              <a:t>charity</a:t>
            </a:r>
          </a:p>
          <a:p>
            <a:pPr marL="0" indent="0">
              <a:lnSpc>
                <a:spcPct val="110000"/>
              </a:lnSpc>
              <a:buNone/>
              <a:defRPr/>
            </a:pPr>
            <a:endParaRPr lang="en-US" dirty="0"/>
          </a:p>
          <a:p>
            <a:pPr>
              <a:lnSpc>
                <a:spcPct val="110000"/>
              </a:lnSpc>
              <a:buFont typeface="Arial" pitchFamily="34" charset="0"/>
              <a:buChar char="•"/>
              <a:defRPr/>
            </a:pPr>
            <a:r>
              <a:rPr lang="en-US" dirty="0"/>
              <a:t> 23% of Facebook users check their account five or more times every day</a:t>
            </a:r>
          </a:p>
          <a:p>
            <a:pPr>
              <a:lnSpc>
                <a:spcPct val="110000"/>
              </a:lnSpc>
              <a:defRPr/>
            </a:pPr>
            <a:endParaRPr lang="en-US" dirty="0"/>
          </a:p>
          <a:p>
            <a:pPr>
              <a:lnSpc>
                <a:spcPct val="110000"/>
              </a:lnSpc>
              <a:buFont typeface="Arial" pitchFamily="34" charset="0"/>
              <a:buChar char="•"/>
              <a:defRPr/>
            </a:pPr>
            <a:r>
              <a:rPr lang="en-US" dirty="0"/>
              <a:t> 25% of smart phone owners ages 18-44 can’t recall the last time their phone wasn’t at their side</a:t>
            </a:r>
          </a:p>
          <a:p>
            <a:pPr marL="0" indent="0">
              <a:buNone/>
            </a:pPr>
            <a:endParaRPr lang="en-US" dirty="0"/>
          </a:p>
        </p:txBody>
      </p:sp>
    </p:spTree>
    <p:extLst>
      <p:ext uri="{BB962C8B-B14F-4D97-AF65-F5344CB8AC3E}">
        <p14:creationId xmlns:p14="http://schemas.microsoft.com/office/powerpoint/2010/main" val="3950251704"/>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229600" cy="1447800"/>
          </a:xfrm>
        </p:spPr>
        <p:txBody>
          <a:bodyPr/>
          <a:lstStyle/>
          <a:p>
            <a:pPr>
              <a:buNone/>
            </a:pPr>
            <a:r>
              <a:rPr lang="en-US" sz="1800" b="1" dirty="0" smtClean="0"/>
              <a:t>Define your social media persona</a:t>
            </a:r>
          </a:p>
          <a:p>
            <a:r>
              <a:rPr lang="en-US" sz="1800" dirty="0" smtClean="0"/>
              <a:t>Who do you want to be on social media and how do you want to be perceived?</a:t>
            </a:r>
          </a:p>
          <a:p>
            <a:r>
              <a:rPr lang="en-US" sz="1800" dirty="0" smtClean="0"/>
              <a:t>What will you talk about? What do you hope to accomplish?</a:t>
            </a:r>
          </a:p>
          <a:p>
            <a:pPr>
              <a:buNone/>
            </a:pPr>
            <a:endParaRPr lang="en-US" dirty="0" smtClean="0"/>
          </a:p>
          <a:p>
            <a:endParaRPr lang="en-US" dirty="0"/>
          </a:p>
        </p:txBody>
      </p:sp>
      <p:pic>
        <p:nvPicPr>
          <p:cNvPr id="4" name="Picture 3" descr="Sally.jpg"/>
          <p:cNvPicPr>
            <a:picLocks noChangeAspect="1"/>
          </p:cNvPicPr>
          <p:nvPr/>
        </p:nvPicPr>
        <p:blipFill>
          <a:blip r:embed="rId3" cstate="print"/>
          <a:stretch>
            <a:fillRect/>
          </a:stretch>
        </p:blipFill>
        <p:spPr>
          <a:xfrm>
            <a:off x="1524000" y="3505200"/>
            <a:ext cx="1832274" cy="3162300"/>
          </a:xfrm>
          <a:prstGeom prst="rect">
            <a:avLst/>
          </a:prstGeom>
        </p:spPr>
      </p:pic>
      <p:sp>
        <p:nvSpPr>
          <p:cNvPr id="5" name="TextBox 4"/>
          <p:cNvSpPr txBox="1"/>
          <p:nvPr/>
        </p:nvSpPr>
        <p:spPr>
          <a:xfrm>
            <a:off x="3886200" y="4038600"/>
            <a:ext cx="4038600" cy="1754326"/>
          </a:xfrm>
          <a:prstGeom prst="rect">
            <a:avLst/>
          </a:prstGeom>
          <a:noFill/>
        </p:spPr>
        <p:txBody>
          <a:bodyPr wrap="square" rtlCol="0">
            <a:spAutoFit/>
          </a:bodyPr>
          <a:lstStyle/>
          <a:p>
            <a:r>
              <a:rPr lang="en-US" dirty="0" smtClean="0">
                <a:solidFill>
                  <a:srgbClr val="FF0000"/>
                </a:solidFill>
              </a:rPr>
              <a:t>This is Sally. Sally attended the 2014 CARE Conference and was inspired by stories of violence against women. She’s decided to use social media to raise awareness around this issue and connect with like-minded people.</a:t>
            </a:r>
            <a:endParaRPr lang="en-US" dirty="0">
              <a:solidFill>
                <a:srgbClr val="FF0000"/>
              </a:solidFill>
            </a:endParaRPr>
          </a:p>
        </p:txBody>
      </p:sp>
    </p:spTree>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229600" cy="1600200"/>
          </a:xfrm>
        </p:spPr>
        <p:txBody>
          <a:bodyPr>
            <a:normAutofit lnSpcReduction="10000"/>
          </a:bodyPr>
          <a:lstStyle/>
          <a:p>
            <a:pPr>
              <a:buNone/>
            </a:pPr>
            <a:r>
              <a:rPr lang="en-US" sz="1800" b="1" dirty="0" smtClean="0"/>
              <a:t>What can you bring to the table?</a:t>
            </a:r>
          </a:p>
          <a:p>
            <a:r>
              <a:rPr lang="en-US" sz="1800" dirty="0" smtClean="0"/>
              <a:t>Why do you feel connected to this issue?</a:t>
            </a:r>
          </a:p>
          <a:p>
            <a:r>
              <a:rPr lang="en-US" sz="1800" dirty="0" smtClean="0"/>
              <a:t>Why are you uniquely positioned to talk about it? (this does NOT mean you have to be an expert)</a:t>
            </a:r>
          </a:p>
          <a:p>
            <a:r>
              <a:rPr lang="en-US" sz="1800" dirty="0" smtClean="0"/>
              <a:t>What do you want to accomplish?</a:t>
            </a:r>
          </a:p>
          <a:p>
            <a:pPr>
              <a:buNone/>
            </a:pPr>
            <a:endParaRPr lang="en-US" dirty="0" smtClean="0"/>
          </a:p>
          <a:p>
            <a:endParaRPr lang="en-US" dirty="0"/>
          </a:p>
        </p:txBody>
      </p:sp>
      <p:pic>
        <p:nvPicPr>
          <p:cNvPr id="4" name="Picture 3" descr="Sally.jpg"/>
          <p:cNvPicPr>
            <a:picLocks noChangeAspect="1"/>
          </p:cNvPicPr>
          <p:nvPr/>
        </p:nvPicPr>
        <p:blipFill>
          <a:blip r:embed="rId3" cstate="print"/>
          <a:stretch>
            <a:fillRect/>
          </a:stretch>
        </p:blipFill>
        <p:spPr>
          <a:xfrm>
            <a:off x="1447800" y="3352800"/>
            <a:ext cx="1832274" cy="3162300"/>
          </a:xfrm>
          <a:prstGeom prst="rect">
            <a:avLst/>
          </a:prstGeom>
        </p:spPr>
      </p:pic>
      <p:sp>
        <p:nvSpPr>
          <p:cNvPr id="5" name="TextBox 4"/>
          <p:cNvSpPr txBox="1"/>
          <p:nvPr/>
        </p:nvSpPr>
        <p:spPr>
          <a:xfrm>
            <a:off x="3733800" y="3886200"/>
            <a:ext cx="4038600" cy="2031325"/>
          </a:xfrm>
          <a:prstGeom prst="rect">
            <a:avLst/>
          </a:prstGeom>
          <a:noFill/>
        </p:spPr>
        <p:txBody>
          <a:bodyPr wrap="square" rtlCol="0">
            <a:spAutoFit/>
          </a:bodyPr>
          <a:lstStyle/>
          <a:p>
            <a:r>
              <a:rPr lang="en-US" dirty="0" smtClean="0">
                <a:solidFill>
                  <a:srgbClr val="FF0000"/>
                </a:solidFill>
              </a:rPr>
              <a:t>Sally volunteers once a week at a shelter for battered women. After learning about women with similar stories in developing countries at the CARE Conference, she decided she wants to connect the experience of survivors in the U.S. to those abroad.</a:t>
            </a:r>
            <a:endParaRPr lang="en-US" dirty="0">
              <a:solidFill>
                <a:srgbClr val="FF0000"/>
              </a:solidFill>
            </a:endParaRPr>
          </a:p>
        </p:txBody>
      </p:sp>
    </p:spTree>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229600" cy="1447800"/>
          </a:xfrm>
        </p:spPr>
        <p:txBody>
          <a:bodyPr/>
          <a:lstStyle/>
          <a:p>
            <a:pPr>
              <a:buNone/>
            </a:pPr>
            <a:r>
              <a:rPr lang="en-US" sz="1800" b="1" dirty="0" smtClean="0"/>
              <a:t>Find the conversation – then join it!</a:t>
            </a:r>
          </a:p>
          <a:p>
            <a:r>
              <a:rPr lang="en-US" sz="1800" dirty="0" smtClean="0"/>
              <a:t>Where are people talking about your issue?</a:t>
            </a:r>
          </a:p>
          <a:p>
            <a:r>
              <a:rPr lang="en-US" sz="1800" dirty="0" smtClean="0"/>
              <a:t>Hint: Start on Facebook and Twitter. Look for </a:t>
            </a:r>
            <a:r>
              <a:rPr lang="en-US" sz="1800" dirty="0" err="1" smtClean="0"/>
              <a:t>hashtags</a:t>
            </a:r>
            <a:r>
              <a:rPr lang="en-US" sz="1800" dirty="0" smtClean="0"/>
              <a:t>, Twitter chats, organization accounts and public figures.</a:t>
            </a:r>
          </a:p>
          <a:p>
            <a:pPr>
              <a:buNone/>
            </a:pPr>
            <a:endParaRPr lang="en-US" dirty="0" smtClean="0"/>
          </a:p>
          <a:p>
            <a:endParaRPr lang="en-US" dirty="0"/>
          </a:p>
        </p:txBody>
      </p:sp>
      <p:pic>
        <p:nvPicPr>
          <p:cNvPr id="4" name="Picture 3" descr="Sally.jpg"/>
          <p:cNvPicPr>
            <a:picLocks noChangeAspect="1"/>
          </p:cNvPicPr>
          <p:nvPr/>
        </p:nvPicPr>
        <p:blipFill>
          <a:blip r:embed="rId3" cstate="print"/>
          <a:stretch>
            <a:fillRect/>
          </a:stretch>
        </p:blipFill>
        <p:spPr>
          <a:xfrm>
            <a:off x="533400" y="2514600"/>
            <a:ext cx="1258309" cy="2171700"/>
          </a:xfrm>
          <a:prstGeom prst="rect">
            <a:avLst/>
          </a:prstGeom>
        </p:spPr>
      </p:pic>
      <p:sp>
        <p:nvSpPr>
          <p:cNvPr id="5" name="TextBox 4"/>
          <p:cNvSpPr txBox="1"/>
          <p:nvPr/>
        </p:nvSpPr>
        <p:spPr>
          <a:xfrm>
            <a:off x="381000" y="4648200"/>
            <a:ext cx="4038600" cy="2031325"/>
          </a:xfrm>
          <a:prstGeom prst="rect">
            <a:avLst/>
          </a:prstGeom>
          <a:noFill/>
        </p:spPr>
        <p:txBody>
          <a:bodyPr wrap="square" rtlCol="0">
            <a:spAutoFit/>
          </a:bodyPr>
          <a:lstStyle/>
          <a:p>
            <a:r>
              <a:rPr lang="en-US" dirty="0" smtClean="0">
                <a:solidFill>
                  <a:srgbClr val="FF0000"/>
                </a:solidFill>
              </a:rPr>
              <a:t>Sally commented on CARE’s Facebook post about violence against women.  Another supporter responded to her comment with some insightful information. Now the two are friends on Facebook and exchange resources on the issue regularly.</a:t>
            </a:r>
            <a:endParaRPr lang="en-US" dirty="0">
              <a:solidFill>
                <a:srgbClr val="FF0000"/>
              </a:solidFill>
            </a:endParaRPr>
          </a:p>
        </p:txBody>
      </p:sp>
      <p:pic>
        <p:nvPicPr>
          <p:cNvPr id="1026" name="Picture 2"/>
          <p:cNvPicPr>
            <a:picLocks noChangeAspect="1" noChangeArrowheads="1"/>
          </p:cNvPicPr>
          <p:nvPr/>
        </p:nvPicPr>
        <p:blipFill>
          <a:blip r:embed="rId4" cstate="print"/>
          <a:srcRect/>
          <a:stretch>
            <a:fillRect/>
          </a:stretch>
        </p:blipFill>
        <p:spPr bwMode="auto">
          <a:xfrm>
            <a:off x="4419600" y="2667000"/>
            <a:ext cx="4469741" cy="396479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752600" y="2667000"/>
            <a:ext cx="756429" cy="19716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838200" y="1143000"/>
            <a:ext cx="7143903" cy="5539867"/>
          </a:xfrm>
          <a:prstGeom prst="rect">
            <a:avLst/>
          </a:prstGeom>
          <a:noFill/>
          <a:ln w="9525">
            <a:noFill/>
            <a:miter lim="800000"/>
            <a:headEnd/>
            <a:tailEnd/>
          </a:ln>
        </p:spPr>
      </p:pic>
      <p:sp>
        <p:nvSpPr>
          <p:cNvPr id="5" name="Title 1"/>
          <p:cNvSpPr txBox="1">
            <a:spLocks/>
          </p:cNvSpPr>
          <p:nvPr/>
        </p:nvSpPr>
        <p:spPr bwMode="auto">
          <a:xfrm>
            <a:off x="457200" y="1524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0" lang="en-US" sz="2400" b="1" i="0" u="none" strike="noStrike" kern="1200" cap="none" spc="0" normalizeH="0" baseline="0" noProof="0" dirty="0" smtClean="0">
                <a:ln>
                  <a:noFill/>
                </a:ln>
                <a:solidFill>
                  <a:srgbClr val="FFFFFF"/>
                </a:solidFill>
                <a:effectLst/>
                <a:uLnTx/>
                <a:uFillTx/>
                <a:latin typeface="Arial"/>
                <a:ea typeface="+mn-ea"/>
                <a:cs typeface="Arial"/>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dirty="0" smtClean="0"/>
              <a:t>Telling Your Digital Story on Social Media</a:t>
            </a:r>
          </a:p>
          <a:p>
            <a:r>
              <a:rPr lang="en-US" dirty="0" err="1" smtClean="0"/>
              <a:t>Tweetcharts.com</a:t>
            </a:r>
            <a:endParaRPr lang="en-US" dirty="0"/>
          </a:p>
        </p:txBody>
      </p:sp>
    </p:spTree>
    <p:extLst>
      <p:ext uri="{BB962C8B-B14F-4D97-AF65-F5344CB8AC3E}">
        <p14:creationId xmlns:p14="http://schemas.microsoft.com/office/powerpoint/2010/main" val="1664995977"/>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Digital Story on Social Media</a:t>
            </a:r>
            <a:endParaRPr lang="en-US" dirty="0"/>
          </a:p>
        </p:txBody>
      </p:sp>
      <p:sp>
        <p:nvSpPr>
          <p:cNvPr id="3" name="Content Placeholder 2"/>
          <p:cNvSpPr>
            <a:spLocks noGrp="1"/>
          </p:cNvSpPr>
          <p:nvPr>
            <p:ph idx="1"/>
          </p:nvPr>
        </p:nvSpPr>
        <p:spPr>
          <a:xfrm>
            <a:off x="152400" y="1295400"/>
            <a:ext cx="8991600" cy="2895600"/>
          </a:xfrm>
        </p:spPr>
        <p:txBody>
          <a:bodyPr>
            <a:normAutofit lnSpcReduction="10000"/>
          </a:bodyPr>
          <a:lstStyle/>
          <a:p>
            <a:pPr>
              <a:buNone/>
            </a:pPr>
            <a:r>
              <a:rPr lang="en-US" sz="1800" b="1" dirty="0" smtClean="0"/>
              <a:t>Tell your  story – but make it </a:t>
            </a:r>
            <a:r>
              <a:rPr lang="en-US" sz="1800" b="1" dirty="0" err="1" smtClean="0"/>
              <a:t>snackable</a:t>
            </a:r>
            <a:endParaRPr lang="en-US" sz="1800" b="1" dirty="0" smtClean="0"/>
          </a:p>
          <a:p>
            <a:pPr>
              <a:buNone/>
            </a:pPr>
            <a:endParaRPr lang="en-US" sz="1800" b="1" dirty="0" smtClean="0"/>
          </a:p>
          <a:p>
            <a:r>
              <a:rPr lang="en-US" sz="1800" dirty="0" smtClean="0"/>
              <a:t>Make your content visual</a:t>
            </a:r>
          </a:p>
          <a:p>
            <a:pPr lvl="1"/>
            <a:r>
              <a:rPr lang="en-US" sz="1400" dirty="0" smtClean="0"/>
              <a:t>Use Picmonkey.com to overlay images with text</a:t>
            </a:r>
          </a:p>
          <a:p>
            <a:pPr lvl="1"/>
            <a:r>
              <a:rPr lang="en-US" sz="1400" dirty="0" smtClean="0"/>
              <a:t>Use </a:t>
            </a:r>
            <a:r>
              <a:rPr lang="en-US" sz="1400" dirty="0" err="1" smtClean="0"/>
              <a:t>Piktochart</a:t>
            </a:r>
            <a:r>
              <a:rPr lang="en-US" sz="1400" dirty="0" smtClean="0"/>
              <a:t> to create </a:t>
            </a:r>
            <a:r>
              <a:rPr lang="en-US" sz="1400" dirty="0" err="1" smtClean="0"/>
              <a:t>infographics</a:t>
            </a:r>
            <a:r>
              <a:rPr lang="en-US" sz="1400" dirty="0" smtClean="0"/>
              <a:t> quickly</a:t>
            </a:r>
          </a:p>
          <a:p>
            <a:pPr lvl="1"/>
            <a:r>
              <a:rPr lang="en-US" sz="1400" dirty="0" smtClean="0"/>
              <a:t>Use </a:t>
            </a:r>
            <a:r>
              <a:rPr lang="en-US" sz="1400" dirty="0" err="1" smtClean="0"/>
              <a:t>Storify</a:t>
            </a:r>
            <a:r>
              <a:rPr lang="en-US" sz="1400" dirty="0" smtClean="0"/>
              <a:t> to aggregate content</a:t>
            </a:r>
          </a:p>
          <a:p>
            <a:r>
              <a:rPr lang="en-US" sz="1800" dirty="0" smtClean="0"/>
              <a:t>Make your point – then link to more</a:t>
            </a:r>
          </a:p>
          <a:p>
            <a:pPr lvl="1"/>
            <a:r>
              <a:rPr lang="en-US" sz="1400" dirty="0" smtClean="0"/>
              <a:t>Compelling statistic</a:t>
            </a:r>
          </a:p>
          <a:p>
            <a:pPr lvl="1"/>
            <a:r>
              <a:rPr lang="en-US" sz="1400" dirty="0" smtClean="0"/>
              <a:t>Inspiring quote</a:t>
            </a:r>
          </a:p>
          <a:p>
            <a:pPr lvl="1"/>
            <a:r>
              <a:rPr lang="en-US" sz="1400" dirty="0" smtClean="0"/>
              <a:t>Tease a story</a:t>
            </a:r>
          </a:p>
          <a:p>
            <a:pPr lvl="1"/>
            <a:r>
              <a:rPr lang="en-US" sz="1400" dirty="0" smtClean="0"/>
              <a:t>Call for action</a:t>
            </a:r>
          </a:p>
          <a:p>
            <a:pPr lvl="1"/>
            <a:endParaRPr lang="en-US" sz="1400" dirty="0" smtClean="0"/>
          </a:p>
          <a:p>
            <a:pPr lvl="1"/>
            <a:endParaRPr lang="en-US" sz="1400" dirty="0" smtClean="0"/>
          </a:p>
          <a:p>
            <a:pPr lvl="1"/>
            <a:endParaRPr lang="en-US" sz="1400" dirty="0" smtClean="0"/>
          </a:p>
          <a:p>
            <a:pPr lvl="1"/>
            <a:endParaRPr lang="en-US" sz="1400" dirty="0" smtClean="0"/>
          </a:p>
          <a:p>
            <a:pPr>
              <a:buNone/>
            </a:pPr>
            <a:endParaRPr lang="en-US" dirty="0" smtClean="0"/>
          </a:p>
          <a:p>
            <a:pPr>
              <a:buNone/>
            </a:pP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410200" y="1295400"/>
            <a:ext cx="3276600" cy="245299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5105400"/>
            <a:ext cx="3733800" cy="154082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648200" y="3806305"/>
            <a:ext cx="4495800" cy="3051695"/>
          </a:xfrm>
          <a:prstGeom prst="rect">
            <a:avLst/>
          </a:prstGeom>
          <a:noFill/>
          <a:ln w="9525">
            <a:noFill/>
            <a:miter lim="800000"/>
            <a:headEnd/>
            <a:tailEnd/>
          </a:ln>
        </p:spPr>
      </p:pic>
      <p:pic>
        <p:nvPicPr>
          <p:cNvPr id="2056" name="Picture 8" descr="http://www.care.org/sites/default/files/styles/square_216x216/public/image/Child-Marriage-Stats-04.jpg?itok=niwR612r"/>
          <p:cNvPicPr>
            <a:picLocks noChangeAspect="1" noChangeArrowheads="1"/>
          </p:cNvPicPr>
          <p:nvPr/>
        </p:nvPicPr>
        <p:blipFill>
          <a:blip r:embed="rId6" cstate="print"/>
          <a:srcRect/>
          <a:stretch>
            <a:fillRect/>
          </a:stretch>
        </p:blipFill>
        <p:spPr bwMode="auto">
          <a:xfrm>
            <a:off x="2667000" y="3733800"/>
            <a:ext cx="1828800" cy="1828801"/>
          </a:xfrm>
          <a:prstGeom prst="rect">
            <a:avLst/>
          </a:prstGeom>
          <a:noFill/>
        </p:spPr>
      </p:pic>
    </p:spTree>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229600" cy="685800"/>
          </a:xfrm>
        </p:spPr>
        <p:txBody>
          <a:bodyPr/>
          <a:lstStyle/>
          <a:p>
            <a:r>
              <a:rPr lang="en-US" dirty="0" smtClean="0"/>
              <a:t>Telling Your Digital Story on Social Media</a:t>
            </a:r>
            <a:br>
              <a:rPr lang="en-US" dirty="0" smtClean="0"/>
            </a:br>
            <a:r>
              <a:rPr lang="en-US" dirty="0" err="1" smtClean="0"/>
              <a:t>Piktochart.com</a:t>
            </a:r>
            <a:endParaRPr lang="en-US" dirty="0"/>
          </a:p>
        </p:txBody>
      </p:sp>
      <p:pic>
        <p:nvPicPr>
          <p:cNvPr id="9" name="Picture 8" descr="Screen Shot 2014-02-27 at 7.33.4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524000"/>
            <a:ext cx="4991100" cy="5169962"/>
          </a:xfrm>
          <a:prstGeom prst="rect">
            <a:avLst/>
          </a:prstGeom>
        </p:spPr>
      </p:pic>
    </p:spTree>
    <p:extLst>
      <p:ext uri="{BB962C8B-B14F-4D97-AF65-F5344CB8AC3E}">
        <p14:creationId xmlns:p14="http://schemas.microsoft.com/office/powerpoint/2010/main" val="683103300"/>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229600" cy="685800"/>
          </a:xfrm>
        </p:spPr>
        <p:txBody>
          <a:bodyPr/>
          <a:lstStyle/>
          <a:p>
            <a:r>
              <a:rPr lang="en-US" dirty="0" smtClean="0"/>
              <a:t>Telling Your Digital Story on Social Media</a:t>
            </a:r>
            <a:br>
              <a:rPr lang="en-US" dirty="0" smtClean="0"/>
            </a:br>
            <a:r>
              <a:rPr lang="en-US" dirty="0" err="1" smtClean="0"/>
              <a:t>Storify.com</a:t>
            </a:r>
            <a:endParaRPr lang="en-US" dirty="0"/>
          </a:p>
        </p:txBody>
      </p:sp>
      <p:pic>
        <p:nvPicPr>
          <p:cNvPr id="5" name="Picture 4" descr="Screen Shot 2014-02-27 at 7.36.5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345877"/>
            <a:ext cx="5245100" cy="5512123"/>
          </a:xfrm>
          <a:prstGeom prst="rect">
            <a:avLst/>
          </a:prstGeom>
        </p:spPr>
      </p:pic>
    </p:spTree>
    <p:extLst>
      <p:ext uri="{BB962C8B-B14F-4D97-AF65-F5344CB8AC3E}">
        <p14:creationId xmlns:p14="http://schemas.microsoft.com/office/powerpoint/2010/main" val="4003313859"/>
      </p:ext>
    </p:extLst>
  </p:cSld>
  <p:clrMapOvr>
    <a:masterClrMapping/>
  </p:clrMapOvr>
  <p:transition xmlns:p14="http://schemas.microsoft.com/office/powerpoint/2010/main">
    <p:fade/>
  </p:transition>
</p:sld>
</file>

<file path=ppt/theme/theme1.xml><?xml version="1.0" encoding="utf-8"?>
<a:theme xmlns:a="http://schemas.openxmlformats.org/drawingml/2006/main" name="CARETheme">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4832</TotalTime>
  <Words>963</Words>
  <Application>Microsoft Macintosh PowerPoint</Application>
  <PresentationFormat>On-screen Show (4:3)</PresentationFormat>
  <Paragraphs>84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CARETheme</vt:lpstr>
      <vt:lpstr>Telling Your Digital Story</vt:lpstr>
      <vt:lpstr>What’s the big deal about social media anyway?</vt:lpstr>
      <vt:lpstr>Telling Your Digital Story on Social Media</vt:lpstr>
      <vt:lpstr>Telling Your Digital Story on Social Media</vt:lpstr>
      <vt:lpstr>Telling Your Digital Story on Social Media</vt:lpstr>
      <vt:lpstr>PowerPoint Presentation</vt:lpstr>
      <vt:lpstr>Telling Your Digital Story on Social Media</vt:lpstr>
      <vt:lpstr>Telling Your Digital Story on Social Media Piktochart.com</vt:lpstr>
      <vt:lpstr>Telling Your Digital Story on Social Media Storify.com</vt:lpstr>
      <vt:lpstr>Telling Your Digital Story on Social Media</vt:lpstr>
      <vt:lpstr>Telling Your Digital Story on Social Media</vt:lpstr>
      <vt:lpstr>Telling Your Digital Story on Social Media</vt:lpstr>
    </vt:vector>
  </TitlesOfParts>
  <Company>CARE (Atlanta,Ga)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kwiatrak</dc:creator>
  <cp:lastModifiedBy>Kiera Stein</cp:lastModifiedBy>
  <cp:revision>509</cp:revision>
  <dcterms:created xsi:type="dcterms:W3CDTF">2013-02-06T22:21:58Z</dcterms:created>
  <dcterms:modified xsi:type="dcterms:W3CDTF">2014-03-17T15:50:48Z</dcterms:modified>
</cp:coreProperties>
</file>